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6" r:id="rId1"/>
  </p:sldMasterIdLst>
  <p:sldIdLst>
    <p:sldId id="258" r:id="rId2"/>
    <p:sldId id="263" r:id="rId3"/>
    <p:sldId id="259" r:id="rId4"/>
    <p:sldId id="260" r:id="rId5"/>
    <p:sldId id="262" r:id="rId6"/>
    <p:sldId id="268" r:id="rId7"/>
    <p:sldId id="264" r:id="rId8"/>
    <p:sldId id="265" r:id="rId9"/>
    <p:sldId id="266" r:id="rId10"/>
    <p:sldId id="267" r:id="rId11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792" y="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59087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56889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76841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711216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07056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95189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1138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42279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09517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819322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607434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01460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62000" y="228600"/>
            <a:ext cx="10820400" cy="493660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065" marR="5080" algn="ctr">
              <a:lnSpc>
                <a:spcPct val="100000"/>
              </a:lnSpc>
              <a:spcBef>
                <a:spcPts val="100"/>
              </a:spcBef>
            </a:pPr>
            <a:r>
              <a:rPr lang="pt-BR" sz="3600" b="1" spc="-10" dirty="0">
                <a:solidFill>
                  <a:srgbClr val="44536A"/>
                </a:solidFill>
                <a:latin typeface="Segoe UI"/>
                <a:cs typeface="Segoe UI"/>
              </a:rPr>
              <a:t>SUPERINTENDÊNCIA DE CONTABILIDADE GERAL DO ESTADO</a:t>
            </a:r>
            <a:br>
              <a:rPr lang="pt-BR" sz="3600" b="1" spc="-10" dirty="0">
                <a:solidFill>
                  <a:srgbClr val="44536A"/>
                </a:solidFill>
                <a:latin typeface="Segoe UI"/>
                <a:cs typeface="Segoe UI"/>
              </a:rPr>
            </a:br>
            <a:r>
              <a:rPr lang="pt-BR" sz="3600" b="1" spc="-10" dirty="0">
                <a:solidFill>
                  <a:srgbClr val="44536A"/>
                </a:solidFill>
                <a:latin typeface="Segoe UI"/>
                <a:cs typeface="Segoe UI"/>
              </a:rPr>
              <a:t/>
            </a:r>
            <a:br>
              <a:rPr lang="pt-BR" sz="3600" b="1" spc="-10" dirty="0">
                <a:solidFill>
                  <a:srgbClr val="44536A"/>
                </a:solidFill>
                <a:latin typeface="Segoe UI"/>
                <a:cs typeface="Segoe UI"/>
              </a:rPr>
            </a:br>
            <a:r>
              <a:rPr lang="pt-BR" sz="3600" b="1" spc="-10" dirty="0">
                <a:solidFill>
                  <a:srgbClr val="44536A"/>
                </a:solidFill>
                <a:latin typeface="Segoe UI"/>
                <a:cs typeface="Segoe UI"/>
              </a:rPr>
              <a:t>ENCERRAMENTO DE </a:t>
            </a:r>
            <a:r>
              <a:rPr lang="pt-BR" sz="3600" b="1" spc="-10" dirty="0" smtClean="0">
                <a:solidFill>
                  <a:srgbClr val="44536A"/>
                </a:solidFill>
                <a:latin typeface="Segoe UI"/>
                <a:cs typeface="Segoe UI"/>
              </a:rPr>
              <a:t>EXERCÍCIO</a:t>
            </a:r>
            <a:br>
              <a:rPr lang="pt-BR" sz="3600" b="1" spc="-10" dirty="0" smtClean="0">
                <a:solidFill>
                  <a:srgbClr val="44536A"/>
                </a:solidFill>
                <a:latin typeface="Segoe UI"/>
                <a:cs typeface="Segoe UI"/>
              </a:rPr>
            </a:br>
            <a:r>
              <a:rPr lang="pt-BR" sz="3600" b="1" spc="-10" dirty="0">
                <a:solidFill>
                  <a:srgbClr val="44536A"/>
                </a:solidFill>
                <a:latin typeface="Segoe UI"/>
                <a:cs typeface="Segoe UI"/>
              </a:rPr>
              <a:t/>
            </a:r>
            <a:br>
              <a:rPr lang="pt-BR" sz="3600" b="1" spc="-10" dirty="0">
                <a:solidFill>
                  <a:srgbClr val="44536A"/>
                </a:solidFill>
                <a:latin typeface="Segoe UI"/>
                <a:cs typeface="Segoe UI"/>
              </a:rPr>
            </a:br>
            <a:r>
              <a:rPr lang="pt-BR" sz="5400" b="1" spc="-10" dirty="0" smtClean="0">
                <a:solidFill>
                  <a:srgbClr val="44536A"/>
                </a:solidFill>
                <a:latin typeface="Segoe UI"/>
                <a:cs typeface="Segoe UI"/>
              </a:rPr>
              <a:t>2025</a:t>
            </a:r>
            <a:br>
              <a:rPr lang="pt-BR" sz="5400" b="1" spc="-10" dirty="0" smtClean="0">
                <a:solidFill>
                  <a:srgbClr val="44536A"/>
                </a:solidFill>
                <a:latin typeface="Segoe UI"/>
                <a:cs typeface="Segoe UI"/>
              </a:rPr>
            </a:br>
            <a:r>
              <a:rPr lang="pt-BR" sz="5400" b="1" spc="-10" dirty="0">
                <a:solidFill>
                  <a:srgbClr val="44536A"/>
                </a:solidFill>
                <a:latin typeface="Segoe UI"/>
                <a:cs typeface="Segoe UI"/>
              </a:rPr>
              <a:t/>
            </a:r>
            <a:br>
              <a:rPr lang="pt-BR" sz="5400" b="1" spc="-10" dirty="0">
                <a:solidFill>
                  <a:srgbClr val="44536A"/>
                </a:solidFill>
                <a:latin typeface="Segoe UI"/>
                <a:cs typeface="Segoe UI"/>
              </a:rPr>
            </a:br>
            <a:r>
              <a:rPr lang="pt-BR" sz="3200" b="1" i="1" spc="-10" dirty="0" smtClean="0">
                <a:solidFill>
                  <a:srgbClr val="44536A"/>
                </a:solidFill>
                <a:latin typeface="Segoe UI"/>
                <a:cs typeface="Segoe UI"/>
              </a:rPr>
              <a:t>Decreto Estadual nº 16.695, de 17/11/2025</a:t>
            </a:r>
            <a:endParaRPr sz="3200" b="1" i="1" spc="-10" dirty="0">
              <a:solidFill>
                <a:srgbClr val="44536A"/>
              </a:solidFill>
              <a:latin typeface="Segoe UI"/>
              <a:cs typeface="Segoe UI"/>
            </a:endParaRPr>
          </a:p>
        </p:txBody>
      </p:sp>
      <p:pic>
        <p:nvPicPr>
          <p:cNvPr id="9" name="Imagem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76200" y="5486400"/>
            <a:ext cx="2895851" cy="1109568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4400" y="290796"/>
            <a:ext cx="9172117" cy="68929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5"/>
              </a:spcBef>
            </a:pPr>
            <a:r>
              <a:rPr lang="pt-BR" b="1" dirty="0" smtClean="0"/>
              <a:t>Sugestões de Análises  </a:t>
            </a:r>
            <a:endParaRPr b="1" spc="-20" dirty="0"/>
          </a:p>
        </p:txBody>
      </p:sp>
      <p:sp>
        <p:nvSpPr>
          <p:cNvPr id="3" name="object 3"/>
          <p:cNvSpPr txBox="1"/>
          <p:nvPr/>
        </p:nvSpPr>
        <p:spPr>
          <a:xfrm>
            <a:off x="381000" y="1371600"/>
            <a:ext cx="11582400" cy="68781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69900" marR="80645" indent="-457200">
              <a:lnSpc>
                <a:spcPct val="150000"/>
              </a:lnSpc>
              <a:spcBef>
                <a:spcPts val="95"/>
              </a:spcBef>
              <a:buFontTx/>
              <a:buChar char="-"/>
              <a:tabLst>
                <a:tab pos="584200" algn="l"/>
              </a:tabLst>
            </a:pPr>
            <a:r>
              <a:rPr lang="pt-BR" sz="2800" dirty="0" smtClean="0">
                <a:solidFill>
                  <a:schemeClr val="tx1"/>
                </a:solidFill>
                <a:latin typeface="Calibri"/>
                <a:cs typeface="Calibri"/>
              </a:rPr>
              <a:t>As PDs pendentes serão canceladas automaticamente;</a:t>
            </a:r>
          </a:p>
          <a:p>
            <a:pPr marL="469900" marR="80645" indent="-457200">
              <a:lnSpc>
                <a:spcPct val="150000"/>
              </a:lnSpc>
              <a:spcBef>
                <a:spcPts val="95"/>
              </a:spcBef>
              <a:buFontTx/>
              <a:buChar char="-"/>
              <a:tabLst>
                <a:tab pos="584200" algn="l"/>
              </a:tabLst>
            </a:pPr>
            <a:r>
              <a:rPr lang="pt-BR" sz="2800" dirty="0" smtClean="0">
                <a:solidFill>
                  <a:schemeClr val="tx1"/>
                </a:solidFill>
                <a:latin typeface="Calibri"/>
                <a:cs typeface="Calibri"/>
              </a:rPr>
              <a:t>Verificar as contas contábeis de Ativo e Passivo que tenham provisões, efetuar a baixa ou registro de acordo com o fato gerador, ex: 119310101- Assinaturas e periódicos, 211110102- 13º salário, etc.;</a:t>
            </a:r>
          </a:p>
          <a:p>
            <a:pPr marL="469900" marR="80645" indent="-457200">
              <a:lnSpc>
                <a:spcPct val="150000"/>
              </a:lnSpc>
              <a:spcBef>
                <a:spcPts val="95"/>
              </a:spcBef>
              <a:buFontTx/>
              <a:buChar char="-"/>
              <a:tabLst>
                <a:tab pos="584200" algn="l"/>
              </a:tabLst>
            </a:pPr>
            <a:r>
              <a:rPr lang="pt-BR" sz="2800" dirty="0" smtClean="0">
                <a:solidFill>
                  <a:schemeClr val="tx1"/>
                </a:solidFill>
                <a:latin typeface="Calibri"/>
                <a:cs typeface="Calibri"/>
              </a:rPr>
              <a:t>Inscrição de Restos a Pagar Processados e Não Processados;</a:t>
            </a:r>
          </a:p>
          <a:p>
            <a:pPr marL="469900" marR="80645" indent="-457200">
              <a:lnSpc>
                <a:spcPct val="150000"/>
              </a:lnSpc>
              <a:spcBef>
                <a:spcPts val="95"/>
              </a:spcBef>
              <a:buFontTx/>
              <a:buChar char="-"/>
              <a:tabLst>
                <a:tab pos="584200" algn="l"/>
              </a:tabLst>
            </a:pPr>
            <a:r>
              <a:rPr lang="pt-BR" sz="2800" dirty="0" smtClean="0">
                <a:solidFill>
                  <a:schemeClr val="tx1"/>
                </a:solidFill>
                <a:latin typeface="Calibri"/>
                <a:cs typeface="Calibri"/>
              </a:rPr>
              <a:t>Almoxarifado e Patrimônio;</a:t>
            </a:r>
          </a:p>
          <a:p>
            <a:pPr marL="469900" marR="80645" indent="-457200">
              <a:lnSpc>
                <a:spcPct val="150000"/>
              </a:lnSpc>
              <a:spcBef>
                <a:spcPts val="95"/>
              </a:spcBef>
              <a:buFontTx/>
              <a:buChar char="-"/>
              <a:tabLst>
                <a:tab pos="584200" algn="l"/>
              </a:tabLst>
            </a:pPr>
            <a:r>
              <a:rPr lang="pt-BR" sz="2800" dirty="0" smtClean="0">
                <a:solidFill>
                  <a:schemeClr val="tx1"/>
                </a:solidFill>
                <a:latin typeface="Calibri"/>
                <a:cs typeface="Calibri"/>
              </a:rPr>
              <a:t>Saldos em Contas </a:t>
            </a:r>
            <a:r>
              <a:rPr lang="pt-BR" sz="2800" dirty="0" smtClean="0">
                <a:solidFill>
                  <a:schemeClr val="tx1"/>
                </a:solidFill>
                <a:latin typeface="Calibri"/>
                <a:cs typeface="Calibri"/>
              </a:rPr>
              <a:t>Transitórias</a:t>
            </a:r>
          </a:p>
          <a:p>
            <a:pPr marL="469900" marR="80645" indent="-457200">
              <a:lnSpc>
                <a:spcPct val="150000"/>
              </a:lnSpc>
              <a:spcBef>
                <a:spcPts val="95"/>
              </a:spcBef>
              <a:buFontTx/>
              <a:buChar char="-"/>
              <a:tabLst>
                <a:tab pos="584200" algn="l"/>
              </a:tabLst>
            </a:pPr>
            <a:r>
              <a:rPr lang="pt-BR" sz="2800" dirty="0" smtClean="0">
                <a:solidFill>
                  <a:schemeClr val="tx1"/>
                </a:solidFill>
                <a:latin typeface="Calibri"/>
                <a:cs typeface="Calibri"/>
              </a:rPr>
              <a:t>Ajustes para Perdas</a:t>
            </a:r>
            <a:endParaRPr lang="pt-BR" sz="2800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pPr marL="469900" marR="80645" indent="-457200">
              <a:lnSpc>
                <a:spcPct val="100000"/>
              </a:lnSpc>
              <a:spcBef>
                <a:spcPts val="95"/>
              </a:spcBef>
              <a:buFontTx/>
              <a:buChar char="-"/>
              <a:tabLst>
                <a:tab pos="584200" algn="l"/>
              </a:tabLst>
            </a:pPr>
            <a:endParaRPr lang="pt-BR" sz="2800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pPr marL="469900" marR="80645" indent="-457200">
              <a:lnSpc>
                <a:spcPct val="100000"/>
              </a:lnSpc>
              <a:spcBef>
                <a:spcPts val="95"/>
              </a:spcBef>
              <a:buFontTx/>
              <a:buChar char="-"/>
              <a:tabLst>
                <a:tab pos="584200" algn="l"/>
              </a:tabLst>
            </a:pPr>
            <a:endParaRPr lang="pt-BR" sz="2400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pPr marL="469265" indent="-456565">
              <a:lnSpc>
                <a:spcPct val="100000"/>
              </a:lnSpc>
              <a:spcBef>
                <a:spcPts val="3365"/>
              </a:spcBef>
              <a:buFont typeface="Arial MT"/>
              <a:buChar char="•"/>
              <a:tabLst>
                <a:tab pos="469265" algn="l"/>
              </a:tabLst>
            </a:pPr>
            <a:endParaRPr sz="2400" dirty="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601072" y="99669"/>
            <a:ext cx="2590927" cy="706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17830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38200" y="683261"/>
            <a:ext cx="10515600" cy="68929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5"/>
              </a:spcBef>
            </a:pPr>
            <a:r>
              <a:rPr b="1" dirty="0"/>
              <a:t>Cronograma</a:t>
            </a:r>
            <a:r>
              <a:rPr b="1" spc="-140" dirty="0"/>
              <a:t> </a:t>
            </a:r>
            <a:r>
              <a:rPr b="1" dirty="0"/>
              <a:t>de</a:t>
            </a:r>
            <a:r>
              <a:rPr b="1" spc="-155" dirty="0"/>
              <a:t> </a:t>
            </a:r>
            <a:r>
              <a:rPr b="1" spc="-10" dirty="0"/>
              <a:t>encerramento</a:t>
            </a:r>
            <a:r>
              <a:rPr b="1" spc="-125" dirty="0"/>
              <a:t> </a:t>
            </a:r>
            <a:r>
              <a:rPr b="1" dirty="0"/>
              <a:t>de</a:t>
            </a:r>
            <a:r>
              <a:rPr b="1" spc="-150" dirty="0"/>
              <a:t> </a:t>
            </a:r>
            <a:r>
              <a:rPr b="1" spc="-20" dirty="0" smtClean="0"/>
              <a:t>202</a:t>
            </a:r>
            <a:r>
              <a:rPr lang="pt-BR" b="1" spc="-20" dirty="0" smtClean="0"/>
              <a:t>5</a:t>
            </a:r>
            <a:endParaRPr b="1" spc="-20" dirty="0"/>
          </a:p>
        </p:txBody>
      </p:sp>
      <p:sp>
        <p:nvSpPr>
          <p:cNvPr id="3" name="object 3"/>
          <p:cNvSpPr txBox="1"/>
          <p:nvPr/>
        </p:nvSpPr>
        <p:spPr>
          <a:xfrm>
            <a:off x="523748" y="1565605"/>
            <a:ext cx="9917430" cy="30130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583565" indent="-570865">
              <a:lnSpc>
                <a:spcPct val="100000"/>
              </a:lnSpc>
              <a:spcBef>
                <a:spcPts val="95"/>
              </a:spcBef>
              <a:buFont typeface="Arial MT"/>
              <a:buChar char="•"/>
              <a:tabLst>
                <a:tab pos="583565" algn="l"/>
                <a:tab pos="7686040" algn="l"/>
              </a:tabLst>
            </a:pPr>
            <a:r>
              <a:rPr sz="2800" b="1" dirty="0">
                <a:solidFill>
                  <a:srgbClr val="1F3863"/>
                </a:solidFill>
                <a:latin typeface="Calibri"/>
                <a:cs typeface="Calibri"/>
              </a:rPr>
              <a:t>Até</a:t>
            </a:r>
            <a:r>
              <a:rPr sz="2800" b="1" spc="-70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lang="pt-BR" sz="2800" b="1" dirty="0" smtClean="0">
                <a:solidFill>
                  <a:srgbClr val="1F3863"/>
                </a:solidFill>
                <a:latin typeface="Calibri"/>
                <a:cs typeface="Calibri"/>
              </a:rPr>
              <a:t>28/11</a:t>
            </a:r>
            <a:r>
              <a:rPr sz="2800" b="1" spc="-65" dirty="0" smtClean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F3863"/>
                </a:solidFill>
                <a:latin typeface="Calibri"/>
                <a:cs typeface="Calibri"/>
              </a:rPr>
              <a:t>–</a:t>
            </a:r>
            <a:r>
              <a:rPr sz="2800" spc="-70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F3863"/>
                </a:solidFill>
                <a:latin typeface="Calibri"/>
                <a:cs typeface="Calibri"/>
              </a:rPr>
              <a:t>Cancelamento</a:t>
            </a:r>
            <a:r>
              <a:rPr sz="2800" spc="-90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F3863"/>
                </a:solidFill>
                <a:latin typeface="Calibri"/>
                <a:cs typeface="Calibri"/>
              </a:rPr>
              <a:t>de</a:t>
            </a:r>
            <a:r>
              <a:rPr sz="2800" spc="-80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F3863"/>
                </a:solidFill>
                <a:latin typeface="Calibri"/>
                <a:cs typeface="Calibri"/>
              </a:rPr>
              <a:t>Empenhos</a:t>
            </a:r>
            <a:r>
              <a:rPr sz="2800" spc="-65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1F3863"/>
                </a:solidFill>
                <a:latin typeface="Calibri"/>
                <a:cs typeface="Calibri"/>
              </a:rPr>
              <a:t>(</a:t>
            </a:r>
            <a:r>
              <a:rPr sz="2800" spc="-10" dirty="0" smtClean="0">
                <a:solidFill>
                  <a:srgbClr val="1F3863"/>
                </a:solidFill>
                <a:latin typeface="Calibri"/>
                <a:cs typeface="Calibri"/>
              </a:rPr>
              <a:t>202</a:t>
            </a:r>
            <a:r>
              <a:rPr lang="pt-BR" sz="2800" spc="-10" dirty="0" smtClean="0">
                <a:solidFill>
                  <a:srgbClr val="1F3863"/>
                </a:solidFill>
                <a:latin typeface="Calibri"/>
                <a:cs typeface="Calibri"/>
              </a:rPr>
              <a:t>5</a:t>
            </a:r>
            <a:r>
              <a:rPr sz="2800" spc="-10" dirty="0" smtClean="0">
                <a:solidFill>
                  <a:srgbClr val="1F3863"/>
                </a:solidFill>
                <a:latin typeface="Calibri"/>
                <a:cs typeface="Calibri"/>
              </a:rPr>
              <a:t>)</a:t>
            </a:r>
            <a:r>
              <a:rPr sz="2800" dirty="0">
                <a:solidFill>
                  <a:srgbClr val="1F3863"/>
                </a:solidFill>
                <a:latin typeface="Calibri"/>
                <a:cs typeface="Calibri"/>
              </a:rPr>
              <a:t>	não</a:t>
            </a:r>
            <a:r>
              <a:rPr sz="2800" spc="-60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1F3863"/>
                </a:solidFill>
                <a:latin typeface="Calibri"/>
                <a:cs typeface="Calibri"/>
              </a:rPr>
              <a:t>liquidados</a:t>
            </a:r>
            <a:endParaRPr sz="2800" dirty="0">
              <a:latin typeface="Calibri"/>
              <a:cs typeface="Calibri"/>
            </a:endParaRPr>
          </a:p>
          <a:p>
            <a:pPr marL="583565" marR="5080" indent="-571500">
              <a:lnSpc>
                <a:spcPct val="100000"/>
              </a:lnSpc>
              <a:spcBef>
                <a:spcPts val="3365"/>
              </a:spcBef>
              <a:buFont typeface="Arial MT"/>
              <a:buChar char="•"/>
              <a:tabLst>
                <a:tab pos="583565" algn="l"/>
              </a:tabLst>
            </a:pPr>
            <a:r>
              <a:rPr sz="2800" b="1" dirty="0">
                <a:solidFill>
                  <a:srgbClr val="1F3863"/>
                </a:solidFill>
                <a:latin typeface="Calibri"/>
                <a:cs typeface="Calibri"/>
              </a:rPr>
              <a:t>Até</a:t>
            </a:r>
            <a:r>
              <a:rPr sz="2800" b="1" spc="-60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b="1" dirty="0" smtClean="0">
                <a:solidFill>
                  <a:srgbClr val="1F3863"/>
                </a:solidFill>
                <a:latin typeface="Calibri"/>
                <a:cs typeface="Calibri"/>
              </a:rPr>
              <a:t>1</a:t>
            </a:r>
            <a:r>
              <a:rPr lang="pt-BR" sz="2800" b="1" dirty="0" smtClean="0">
                <a:solidFill>
                  <a:srgbClr val="1F3863"/>
                </a:solidFill>
                <a:latin typeface="Calibri"/>
                <a:cs typeface="Calibri"/>
              </a:rPr>
              <a:t>5</a:t>
            </a:r>
            <a:r>
              <a:rPr sz="2800" b="1" dirty="0" smtClean="0">
                <a:solidFill>
                  <a:srgbClr val="1F3863"/>
                </a:solidFill>
                <a:latin typeface="Calibri"/>
                <a:cs typeface="Calibri"/>
              </a:rPr>
              <a:t>/12</a:t>
            </a:r>
            <a:r>
              <a:rPr sz="2800" b="1" spc="-40" dirty="0" smtClean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F3863"/>
                </a:solidFill>
                <a:latin typeface="Calibri"/>
                <a:cs typeface="Calibri"/>
              </a:rPr>
              <a:t>-</a:t>
            </a:r>
            <a:r>
              <a:rPr sz="2800" spc="-70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F3863"/>
                </a:solidFill>
                <a:latin typeface="Calibri"/>
                <a:cs typeface="Calibri"/>
              </a:rPr>
              <a:t>Anulação</a:t>
            </a:r>
            <a:r>
              <a:rPr sz="2800" spc="-60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F3863"/>
                </a:solidFill>
                <a:latin typeface="Calibri"/>
                <a:cs typeface="Calibri"/>
              </a:rPr>
              <a:t>de</a:t>
            </a:r>
            <a:r>
              <a:rPr sz="2800" spc="-70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F3863"/>
                </a:solidFill>
                <a:latin typeface="Calibri"/>
                <a:cs typeface="Calibri"/>
              </a:rPr>
              <a:t>Nota</a:t>
            </a:r>
            <a:r>
              <a:rPr sz="2800" spc="-60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F3863"/>
                </a:solidFill>
                <a:latin typeface="Calibri"/>
                <a:cs typeface="Calibri"/>
              </a:rPr>
              <a:t>de</a:t>
            </a:r>
            <a:r>
              <a:rPr sz="2800" spc="-75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1F3863"/>
                </a:solidFill>
                <a:latin typeface="Calibri"/>
                <a:cs typeface="Calibri"/>
              </a:rPr>
              <a:t>Destaque</a:t>
            </a:r>
            <a:r>
              <a:rPr sz="2800" spc="-45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F3863"/>
                </a:solidFill>
                <a:latin typeface="Calibri"/>
                <a:cs typeface="Calibri"/>
              </a:rPr>
              <a:t>e</a:t>
            </a:r>
            <a:r>
              <a:rPr sz="2800" spc="-75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F3863"/>
                </a:solidFill>
                <a:latin typeface="Calibri"/>
                <a:cs typeface="Calibri"/>
              </a:rPr>
              <a:t>devolução</a:t>
            </a:r>
            <a:r>
              <a:rPr sz="2800" spc="-60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F3863"/>
                </a:solidFill>
                <a:latin typeface="Calibri"/>
                <a:cs typeface="Calibri"/>
              </a:rPr>
              <a:t>de</a:t>
            </a:r>
            <a:r>
              <a:rPr sz="2800" spc="-70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1F3863"/>
                </a:solidFill>
                <a:latin typeface="Calibri"/>
                <a:cs typeface="Calibri"/>
              </a:rPr>
              <a:t>Saldo Financeiro</a:t>
            </a:r>
            <a:endParaRPr sz="2800" dirty="0">
              <a:latin typeface="Calibri"/>
              <a:cs typeface="Calibri"/>
            </a:endParaRPr>
          </a:p>
          <a:p>
            <a:pPr marL="583565" marR="403860" indent="-571500">
              <a:lnSpc>
                <a:spcPct val="100000"/>
              </a:lnSpc>
              <a:spcBef>
                <a:spcPts val="3360"/>
              </a:spcBef>
              <a:buFont typeface="Arial MT"/>
              <a:buChar char="•"/>
              <a:tabLst>
                <a:tab pos="583565" algn="l"/>
              </a:tabLst>
            </a:pPr>
            <a:r>
              <a:rPr sz="2800" b="1" dirty="0">
                <a:solidFill>
                  <a:srgbClr val="1F3863"/>
                </a:solidFill>
                <a:latin typeface="Calibri"/>
                <a:cs typeface="Calibri"/>
              </a:rPr>
              <a:t>Até</a:t>
            </a:r>
            <a:r>
              <a:rPr sz="2800" b="1" spc="-60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b="1" dirty="0" smtClean="0">
                <a:solidFill>
                  <a:srgbClr val="1F3863"/>
                </a:solidFill>
                <a:latin typeface="Calibri"/>
                <a:cs typeface="Calibri"/>
              </a:rPr>
              <a:t>1</a:t>
            </a:r>
            <a:r>
              <a:rPr lang="pt-BR" sz="2800" b="1" dirty="0" smtClean="0">
                <a:solidFill>
                  <a:srgbClr val="1F3863"/>
                </a:solidFill>
                <a:latin typeface="Calibri"/>
                <a:cs typeface="Calibri"/>
              </a:rPr>
              <a:t>5</a:t>
            </a:r>
            <a:r>
              <a:rPr sz="2800" b="1" dirty="0" smtClean="0">
                <a:solidFill>
                  <a:srgbClr val="1F3863"/>
                </a:solidFill>
                <a:latin typeface="Calibri"/>
                <a:cs typeface="Calibri"/>
              </a:rPr>
              <a:t>/12</a:t>
            </a:r>
            <a:r>
              <a:rPr sz="2800" b="1" spc="-50" dirty="0" smtClean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F3863"/>
                </a:solidFill>
                <a:latin typeface="Calibri"/>
                <a:cs typeface="Calibri"/>
              </a:rPr>
              <a:t>–</a:t>
            </a:r>
            <a:r>
              <a:rPr sz="2800" spc="-60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spc="-20" dirty="0">
                <a:solidFill>
                  <a:srgbClr val="1F3863"/>
                </a:solidFill>
                <a:latin typeface="Calibri"/>
                <a:cs typeface="Calibri"/>
              </a:rPr>
              <a:t>Recolhimento</a:t>
            </a:r>
            <a:r>
              <a:rPr sz="2800" spc="-70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F3863"/>
                </a:solidFill>
                <a:latin typeface="Calibri"/>
                <a:cs typeface="Calibri"/>
              </a:rPr>
              <a:t>de</a:t>
            </a:r>
            <a:r>
              <a:rPr sz="2800" spc="-70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F3863"/>
                </a:solidFill>
                <a:latin typeface="Calibri"/>
                <a:cs typeface="Calibri"/>
              </a:rPr>
              <a:t>saldos</a:t>
            </a:r>
            <a:r>
              <a:rPr sz="2800" spc="-60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F3863"/>
                </a:solidFill>
                <a:latin typeface="Calibri"/>
                <a:cs typeface="Calibri"/>
              </a:rPr>
              <a:t>e</a:t>
            </a:r>
            <a:r>
              <a:rPr sz="2800" spc="-75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1F3863"/>
                </a:solidFill>
                <a:latin typeface="Calibri"/>
                <a:cs typeface="Calibri"/>
              </a:rPr>
              <a:t>Prestação</a:t>
            </a:r>
            <a:r>
              <a:rPr sz="2800" spc="-65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F3863"/>
                </a:solidFill>
                <a:latin typeface="Calibri"/>
                <a:cs typeface="Calibri"/>
              </a:rPr>
              <a:t>de</a:t>
            </a:r>
            <a:r>
              <a:rPr sz="2800" spc="-70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F3863"/>
                </a:solidFill>
                <a:latin typeface="Calibri"/>
                <a:cs typeface="Calibri"/>
              </a:rPr>
              <a:t>Contas</a:t>
            </a:r>
            <a:r>
              <a:rPr sz="2800" spc="-60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spc="-25" dirty="0">
                <a:solidFill>
                  <a:srgbClr val="1F3863"/>
                </a:solidFill>
                <a:latin typeface="Calibri"/>
                <a:cs typeface="Calibri"/>
              </a:rPr>
              <a:t>de </a:t>
            </a:r>
            <a:r>
              <a:rPr sz="2800" spc="-10" dirty="0">
                <a:solidFill>
                  <a:srgbClr val="1F3863"/>
                </a:solidFill>
                <a:latin typeface="Calibri"/>
                <a:cs typeface="Calibri"/>
              </a:rPr>
              <a:t>Suprimento</a:t>
            </a:r>
            <a:r>
              <a:rPr sz="2800" spc="-45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F3863"/>
                </a:solidFill>
                <a:latin typeface="Calibri"/>
                <a:cs typeface="Calibri"/>
              </a:rPr>
              <a:t>de</a:t>
            </a:r>
            <a:r>
              <a:rPr sz="2800" spc="-75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F3863"/>
                </a:solidFill>
                <a:latin typeface="Calibri"/>
                <a:cs typeface="Calibri"/>
              </a:rPr>
              <a:t>Fundos</a:t>
            </a:r>
            <a:r>
              <a:rPr sz="2800" spc="-35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F3863"/>
                </a:solidFill>
                <a:latin typeface="Calibri"/>
                <a:cs typeface="Calibri"/>
              </a:rPr>
              <a:t>e</a:t>
            </a:r>
            <a:r>
              <a:rPr sz="2800" spc="-75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F3863"/>
                </a:solidFill>
                <a:latin typeface="Calibri"/>
                <a:cs typeface="Calibri"/>
              </a:rPr>
              <a:t>Repasse</a:t>
            </a:r>
            <a:r>
              <a:rPr sz="2800" spc="-65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1F3863"/>
                </a:solidFill>
                <a:latin typeface="Calibri"/>
                <a:cs typeface="Calibri"/>
              </a:rPr>
              <a:t>Financeiro</a:t>
            </a:r>
            <a:endParaRPr sz="2800" dirty="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23748" y="4980558"/>
            <a:ext cx="14986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0" dirty="0">
                <a:solidFill>
                  <a:srgbClr val="1F3863"/>
                </a:solidFill>
                <a:latin typeface="Arial MT"/>
                <a:cs typeface="Arial MT"/>
              </a:rPr>
              <a:t>•</a:t>
            </a:r>
            <a:endParaRPr sz="2800">
              <a:latin typeface="Arial MT"/>
              <a:cs typeface="Arial M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107757" y="5007228"/>
            <a:ext cx="10234295" cy="410369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3245"/>
              </a:lnSpc>
              <a:tabLst>
                <a:tab pos="10044430" algn="l"/>
              </a:tabLst>
            </a:pPr>
            <a:r>
              <a:rPr sz="2800" b="1" dirty="0" smtClean="0">
                <a:solidFill>
                  <a:srgbClr val="1F3863"/>
                </a:solidFill>
                <a:latin typeface="Calibri"/>
                <a:cs typeface="Calibri"/>
              </a:rPr>
              <a:t>1</a:t>
            </a:r>
            <a:r>
              <a:rPr lang="pt-BR" sz="2800" b="1" dirty="0" smtClean="0">
                <a:solidFill>
                  <a:srgbClr val="1F3863"/>
                </a:solidFill>
                <a:latin typeface="Calibri"/>
                <a:cs typeface="Calibri"/>
              </a:rPr>
              <a:t>5</a:t>
            </a:r>
            <a:r>
              <a:rPr sz="2800" b="1" dirty="0" smtClean="0">
                <a:solidFill>
                  <a:srgbClr val="1F3863"/>
                </a:solidFill>
                <a:latin typeface="Calibri"/>
                <a:cs typeface="Calibri"/>
              </a:rPr>
              <a:t>/12</a:t>
            </a:r>
            <a:r>
              <a:rPr sz="2800" b="1" spc="-35" dirty="0" smtClean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1F3863"/>
                </a:solidFill>
                <a:latin typeface="Calibri"/>
                <a:cs typeface="Calibri"/>
              </a:rPr>
              <a:t>a</a:t>
            </a:r>
            <a:r>
              <a:rPr sz="2800" b="1" spc="-50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b="1" dirty="0" smtClean="0">
                <a:solidFill>
                  <a:srgbClr val="1F3863"/>
                </a:solidFill>
                <a:latin typeface="Calibri"/>
                <a:cs typeface="Calibri"/>
              </a:rPr>
              <a:t>2</a:t>
            </a:r>
            <a:r>
              <a:rPr lang="pt-BR" sz="2800" b="1" dirty="0" smtClean="0">
                <a:solidFill>
                  <a:srgbClr val="1F3863"/>
                </a:solidFill>
                <a:latin typeface="Calibri"/>
                <a:cs typeface="Calibri"/>
              </a:rPr>
              <a:t>6</a:t>
            </a:r>
            <a:r>
              <a:rPr sz="2800" b="1" dirty="0" smtClean="0">
                <a:solidFill>
                  <a:srgbClr val="1F3863"/>
                </a:solidFill>
                <a:latin typeface="Calibri"/>
                <a:cs typeface="Calibri"/>
              </a:rPr>
              <a:t>/12</a:t>
            </a:r>
            <a:r>
              <a:rPr sz="2800" b="1" spc="-20" dirty="0" smtClean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F3863"/>
                </a:solidFill>
                <a:latin typeface="Calibri"/>
                <a:cs typeface="Calibri"/>
              </a:rPr>
              <a:t>–</a:t>
            </a:r>
            <a:r>
              <a:rPr sz="2800" spc="-50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spc="-20" dirty="0">
                <a:solidFill>
                  <a:srgbClr val="1F3863"/>
                </a:solidFill>
                <a:latin typeface="Calibri"/>
                <a:cs typeface="Calibri"/>
              </a:rPr>
              <a:t>Validação</a:t>
            </a:r>
            <a:r>
              <a:rPr sz="2800" spc="-55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F3863"/>
                </a:solidFill>
                <a:latin typeface="Calibri"/>
                <a:cs typeface="Calibri"/>
              </a:rPr>
              <a:t>e</a:t>
            </a:r>
            <a:r>
              <a:rPr sz="2800" spc="-55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F3863"/>
                </a:solidFill>
                <a:latin typeface="Calibri"/>
                <a:cs typeface="Calibri"/>
              </a:rPr>
              <a:t>Inscrição</a:t>
            </a:r>
            <a:r>
              <a:rPr sz="2800" spc="-45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F3863"/>
                </a:solidFill>
                <a:latin typeface="Calibri"/>
                <a:cs typeface="Calibri"/>
              </a:rPr>
              <a:t>de</a:t>
            </a:r>
            <a:r>
              <a:rPr sz="2800" spc="-50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1F3863"/>
                </a:solidFill>
                <a:latin typeface="Calibri"/>
                <a:cs typeface="Calibri"/>
              </a:rPr>
              <a:t>Restos</a:t>
            </a:r>
            <a:r>
              <a:rPr sz="2800" spc="-50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F3863"/>
                </a:solidFill>
                <a:latin typeface="Calibri"/>
                <a:cs typeface="Calibri"/>
              </a:rPr>
              <a:t>a</a:t>
            </a:r>
            <a:r>
              <a:rPr sz="2800" spc="-40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F3863"/>
                </a:solidFill>
                <a:latin typeface="Calibri"/>
                <a:cs typeface="Calibri"/>
              </a:rPr>
              <a:t>Pagar</a:t>
            </a:r>
            <a:r>
              <a:rPr sz="2800" spc="-70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1F3863"/>
                </a:solidFill>
                <a:latin typeface="Calibri"/>
                <a:cs typeface="Calibri"/>
              </a:rPr>
              <a:t>Processados</a:t>
            </a:r>
            <a:r>
              <a:rPr sz="2800" dirty="0">
                <a:solidFill>
                  <a:srgbClr val="1F3863"/>
                </a:solidFill>
                <a:latin typeface="Calibri"/>
                <a:cs typeface="Calibri"/>
              </a:rPr>
              <a:t>	</a:t>
            </a:r>
            <a:r>
              <a:rPr sz="2800" spc="-50" dirty="0">
                <a:solidFill>
                  <a:srgbClr val="1F3863"/>
                </a:solidFill>
                <a:latin typeface="Calibri"/>
                <a:cs typeface="Calibri"/>
              </a:rPr>
              <a:t>-</a:t>
            </a:r>
            <a:endParaRPr sz="2800" dirty="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107757" y="5441569"/>
            <a:ext cx="10234295" cy="42672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3185"/>
              </a:lnSpc>
            </a:pPr>
            <a:r>
              <a:rPr sz="2800" spc="-10" dirty="0">
                <a:solidFill>
                  <a:srgbClr val="1F3863"/>
                </a:solidFill>
                <a:latin typeface="Calibri"/>
                <a:cs typeface="Calibri"/>
              </a:rPr>
              <a:t>(Restos</a:t>
            </a:r>
            <a:r>
              <a:rPr sz="2800" spc="-90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F3863"/>
                </a:solidFill>
                <a:latin typeface="Calibri"/>
                <a:cs typeface="Calibri"/>
              </a:rPr>
              <a:t>não</a:t>
            </a:r>
            <a:r>
              <a:rPr sz="2800" spc="-105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F3863"/>
                </a:solidFill>
                <a:latin typeface="Calibri"/>
                <a:cs typeface="Calibri"/>
              </a:rPr>
              <a:t>processados</a:t>
            </a:r>
            <a:r>
              <a:rPr sz="2800" spc="-55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F3863"/>
                </a:solidFill>
                <a:latin typeface="Calibri"/>
                <a:cs typeface="Calibri"/>
              </a:rPr>
              <a:t>somente</a:t>
            </a:r>
            <a:r>
              <a:rPr sz="2800" spc="-90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F3863"/>
                </a:solidFill>
                <a:latin typeface="Calibri"/>
                <a:cs typeface="Calibri"/>
              </a:rPr>
              <a:t>da</a:t>
            </a:r>
            <a:r>
              <a:rPr sz="2800" spc="-100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F3863"/>
                </a:solidFill>
                <a:latin typeface="Calibri"/>
                <a:cs typeface="Calibri"/>
              </a:rPr>
              <a:t>Saúde</a:t>
            </a:r>
            <a:r>
              <a:rPr sz="2800" spc="-100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F3863"/>
                </a:solidFill>
                <a:latin typeface="Calibri"/>
                <a:cs typeface="Calibri"/>
              </a:rPr>
              <a:t>e</a:t>
            </a:r>
            <a:r>
              <a:rPr sz="2800" spc="-90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dirty="0" err="1">
                <a:solidFill>
                  <a:srgbClr val="1F3863"/>
                </a:solidFill>
                <a:latin typeface="Calibri"/>
                <a:cs typeface="Calibri"/>
              </a:rPr>
              <a:t>Educação</a:t>
            </a:r>
            <a:r>
              <a:rPr sz="2800" spc="-95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spc="-20" dirty="0" smtClean="0">
                <a:solidFill>
                  <a:srgbClr val="1F3863"/>
                </a:solidFill>
                <a:latin typeface="Calibri"/>
                <a:cs typeface="Calibri"/>
              </a:rPr>
              <a:t>para</a:t>
            </a:r>
            <a:r>
              <a:rPr lang="pt-BR" sz="2800" spc="-20" dirty="0" smtClean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endParaRPr sz="2800" dirty="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107757" y="5868250"/>
            <a:ext cx="4488180" cy="42672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3185"/>
              </a:lnSpc>
            </a:pPr>
            <a:r>
              <a:rPr sz="2800" spc="-10" dirty="0">
                <a:solidFill>
                  <a:srgbClr val="1F3863"/>
                </a:solidFill>
                <a:latin typeface="Calibri"/>
                <a:cs typeface="Calibri"/>
              </a:rPr>
              <a:t>cumprimento</a:t>
            </a:r>
            <a:r>
              <a:rPr sz="2800" spc="-40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F3863"/>
                </a:solidFill>
                <a:latin typeface="Calibri"/>
                <a:cs typeface="Calibri"/>
              </a:rPr>
              <a:t>de</a:t>
            </a:r>
            <a:r>
              <a:rPr sz="2800" spc="-65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F3863"/>
                </a:solidFill>
                <a:latin typeface="Calibri"/>
                <a:cs typeface="Calibri"/>
              </a:rPr>
              <a:t>índices</a:t>
            </a:r>
            <a:r>
              <a:rPr sz="2800" spc="-55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1F3863"/>
                </a:solidFill>
                <a:latin typeface="Calibri"/>
                <a:cs typeface="Calibri"/>
              </a:rPr>
              <a:t>legais)</a:t>
            </a:r>
            <a:endParaRPr sz="2800">
              <a:latin typeface="Calibri"/>
              <a:cs typeface="Calibri"/>
            </a:endParaRPr>
          </a:p>
        </p:txBody>
      </p:sp>
      <p:pic>
        <p:nvPicPr>
          <p:cNvPr id="8" name="object 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601072" y="99669"/>
            <a:ext cx="2590927" cy="706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81122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38200" y="683261"/>
            <a:ext cx="10515600" cy="68929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5"/>
              </a:spcBef>
            </a:pPr>
            <a:r>
              <a:rPr b="1" dirty="0"/>
              <a:t>Cronograma</a:t>
            </a:r>
            <a:r>
              <a:rPr b="1" spc="-140" dirty="0"/>
              <a:t> </a:t>
            </a:r>
            <a:r>
              <a:rPr b="1" dirty="0"/>
              <a:t>de</a:t>
            </a:r>
            <a:r>
              <a:rPr b="1" spc="-155" dirty="0"/>
              <a:t> </a:t>
            </a:r>
            <a:r>
              <a:rPr b="1" spc="-10" dirty="0"/>
              <a:t>encerramento</a:t>
            </a:r>
            <a:r>
              <a:rPr b="1" spc="-125" dirty="0"/>
              <a:t> </a:t>
            </a:r>
            <a:r>
              <a:rPr b="1" dirty="0"/>
              <a:t>de</a:t>
            </a:r>
            <a:r>
              <a:rPr b="1" spc="-150" dirty="0"/>
              <a:t> </a:t>
            </a:r>
            <a:r>
              <a:rPr b="1" spc="-20" dirty="0" smtClean="0"/>
              <a:t>202</a:t>
            </a:r>
            <a:r>
              <a:rPr lang="pt-BR" b="1" spc="-20" dirty="0" smtClean="0"/>
              <a:t>5</a:t>
            </a:r>
            <a:endParaRPr b="1" spc="-20" dirty="0"/>
          </a:p>
        </p:txBody>
      </p:sp>
      <p:sp>
        <p:nvSpPr>
          <p:cNvPr id="3" name="object 3"/>
          <p:cNvSpPr txBox="1"/>
          <p:nvPr/>
        </p:nvSpPr>
        <p:spPr>
          <a:xfrm>
            <a:off x="523748" y="1565605"/>
            <a:ext cx="10908665" cy="21596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583565" marR="379095" indent="-571500">
              <a:lnSpc>
                <a:spcPct val="100000"/>
              </a:lnSpc>
              <a:spcBef>
                <a:spcPts val="95"/>
              </a:spcBef>
              <a:buFont typeface="Arial MT"/>
              <a:buChar char="•"/>
              <a:tabLst>
                <a:tab pos="583565" algn="l"/>
              </a:tabLst>
            </a:pPr>
            <a:r>
              <a:rPr sz="2800" b="1" dirty="0">
                <a:solidFill>
                  <a:srgbClr val="1F3863"/>
                </a:solidFill>
                <a:latin typeface="Calibri"/>
                <a:cs typeface="Calibri"/>
              </a:rPr>
              <a:t>Até</a:t>
            </a:r>
            <a:r>
              <a:rPr sz="2800" b="1" spc="-40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b="1" dirty="0" smtClean="0">
                <a:solidFill>
                  <a:srgbClr val="1F3863"/>
                </a:solidFill>
                <a:latin typeface="Calibri"/>
                <a:cs typeface="Calibri"/>
              </a:rPr>
              <a:t>2</a:t>
            </a:r>
            <a:r>
              <a:rPr lang="pt-BR" sz="2800" b="1" dirty="0" smtClean="0">
                <a:solidFill>
                  <a:srgbClr val="1F3863"/>
                </a:solidFill>
                <a:latin typeface="Calibri"/>
                <a:cs typeface="Calibri"/>
              </a:rPr>
              <a:t>6</a:t>
            </a:r>
            <a:r>
              <a:rPr sz="2800" b="1" dirty="0" smtClean="0">
                <a:solidFill>
                  <a:srgbClr val="1F3863"/>
                </a:solidFill>
                <a:latin typeface="Calibri"/>
                <a:cs typeface="Calibri"/>
              </a:rPr>
              <a:t>/12</a:t>
            </a:r>
            <a:r>
              <a:rPr sz="2800" b="1" spc="-30" dirty="0" smtClean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F3863"/>
                </a:solidFill>
                <a:latin typeface="Calibri"/>
                <a:cs typeface="Calibri"/>
              </a:rPr>
              <a:t>–</a:t>
            </a:r>
            <a:r>
              <a:rPr sz="2800" spc="-40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F3863"/>
                </a:solidFill>
                <a:latin typeface="Calibri"/>
                <a:cs typeface="Calibri"/>
              </a:rPr>
              <a:t>Devolução</a:t>
            </a:r>
            <a:r>
              <a:rPr sz="2800" spc="-50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F3863"/>
                </a:solidFill>
                <a:latin typeface="Calibri"/>
                <a:cs typeface="Calibri"/>
              </a:rPr>
              <a:t>de</a:t>
            </a:r>
            <a:r>
              <a:rPr sz="2800" spc="-50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F3863"/>
                </a:solidFill>
                <a:latin typeface="Calibri"/>
                <a:cs typeface="Calibri"/>
              </a:rPr>
              <a:t>saldos</a:t>
            </a:r>
            <a:r>
              <a:rPr sz="2800" spc="-25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1F3863"/>
                </a:solidFill>
                <a:latin typeface="Calibri"/>
                <a:cs typeface="Calibri"/>
              </a:rPr>
              <a:t>financeiros</a:t>
            </a:r>
            <a:r>
              <a:rPr sz="2800" spc="-40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F3863"/>
                </a:solidFill>
                <a:latin typeface="Calibri"/>
                <a:cs typeface="Calibri"/>
              </a:rPr>
              <a:t>de</a:t>
            </a:r>
            <a:r>
              <a:rPr sz="2800" spc="-50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1F3863"/>
                </a:solidFill>
                <a:latin typeface="Calibri"/>
                <a:cs typeface="Calibri"/>
              </a:rPr>
              <a:t>contas</a:t>
            </a:r>
            <a:r>
              <a:rPr sz="2800" spc="-45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F3863"/>
                </a:solidFill>
                <a:latin typeface="Calibri"/>
                <a:cs typeface="Calibri"/>
              </a:rPr>
              <a:t>“C”</a:t>
            </a:r>
            <a:r>
              <a:rPr sz="2800" spc="-50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F3863"/>
                </a:solidFill>
                <a:latin typeface="Calibri"/>
                <a:cs typeface="Calibri"/>
              </a:rPr>
              <a:t>e</a:t>
            </a:r>
            <a:r>
              <a:rPr sz="2800" spc="-55" dirty="0">
                <a:solidFill>
                  <a:srgbClr val="1F3863"/>
                </a:solidFill>
                <a:latin typeface="Calibri"/>
                <a:cs typeface="Calibri"/>
              </a:rPr>
              <a:t> “D”,</a:t>
            </a:r>
            <a:r>
              <a:rPr sz="2800" spc="-40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spc="-25" dirty="0">
                <a:solidFill>
                  <a:srgbClr val="1F3863"/>
                </a:solidFill>
                <a:latin typeface="Calibri"/>
                <a:cs typeface="Calibri"/>
              </a:rPr>
              <a:t>da </a:t>
            </a:r>
            <a:r>
              <a:rPr sz="2800" dirty="0">
                <a:solidFill>
                  <a:srgbClr val="1F3863"/>
                </a:solidFill>
                <a:latin typeface="Calibri"/>
                <a:cs typeface="Calibri"/>
              </a:rPr>
              <a:t>Fonte</a:t>
            </a:r>
            <a:r>
              <a:rPr sz="2800" spc="-95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F3863"/>
                </a:solidFill>
                <a:latin typeface="Calibri"/>
                <a:cs typeface="Calibri"/>
              </a:rPr>
              <a:t>1500,</a:t>
            </a:r>
            <a:r>
              <a:rPr sz="2800" spc="-55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F3863"/>
                </a:solidFill>
                <a:latin typeface="Calibri"/>
                <a:cs typeface="Calibri"/>
              </a:rPr>
              <a:t>não</a:t>
            </a:r>
            <a:r>
              <a:rPr sz="2800" spc="-100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1F3863"/>
                </a:solidFill>
                <a:latin typeface="Calibri"/>
                <a:cs typeface="Calibri"/>
              </a:rPr>
              <a:t>comprometidos</a:t>
            </a:r>
            <a:r>
              <a:rPr sz="2800" spc="-65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1F3863"/>
                </a:solidFill>
                <a:latin typeface="Calibri"/>
                <a:cs typeface="Calibri"/>
              </a:rPr>
              <a:t>(superávit),</a:t>
            </a:r>
            <a:r>
              <a:rPr sz="2800" spc="-65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spc="-20" dirty="0">
                <a:solidFill>
                  <a:srgbClr val="1F3863"/>
                </a:solidFill>
                <a:latin typeface="Calibri"/>
                <a:cs typeface="Calibri"/>
              </a:rPr>
              <a:t>exceto</a:t>
            </a:r>
            <a:r>
              <a:rPr sz="2800" spc="-95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spc="-20" dirty="0">
                <a:solidFill>
                  <a:srgbClr val="1F3863"/>
                </a:solidFill>
                <a:latin typeface="Calibri"/>
                <a:cs typeface="Calibri"/>
              </a:rPr>
              <a:t>contrapartida</a:t>
            </a:r>
            <a:r>
              <a:rPr sz="2800" spc="-75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spc="-25" dirty="0">
                <a:solidFill>
                  <a:srgbClr val="1F3863"/>
                </a:solidFill>
                <a:latin typeface="Calibri"/>
                <a:cs typeface="Calibri"/>
              </a:rPr>
              <a:t>de </a:t>
            </a:r>
            <a:r>
              <a:rPr sz="2800" spc="-10" dirty="0">
                <a:solidFill>
                  <a:srgbClr val="1F3863"/>
                </a:solidFill>
                <a:latin typeface="Calibri"/>
                <a:cs typeface="Calibri"/>
              </a:rPr>
              <a:t>convênios</a:t>
            </a:r>
            <a:endParaRPr sz="2800" dirty="0">
              <a:latin typeface="Calibri"/>
              <a:cs typeface="Calibri"/>
            </a:endParaRPr>
          </a:p>
          <a:p>
            <a:pPr marL="583565" indent="-570865">
              <a:lnSpc>
                <a:spcPct val="100000"/>
              </a:lnSpc>
              <a:spcBef>
                <a:spcPts val="3365"/>
              </a:spcBef>
              <a:buFont typeface="Arial MT"/>
              <a:buChar char="•"/>
              <a:tabLst>
                <a:tab pos="583565" algn="l"/>
              </a:tabLst>
            </a:pPr>
            <a:r>
              <a:rPr sz="2800" b="1" dirty="0">
                <a:solidFill>
                  <a:srgbClr val="1F3863"/>
                </a:solidFill>
                <a:latin typeface="Calibri"/>
                <a:cs typeface="Calibri"/>
              </a:rPr>
              <a:t>Até</a:t>
            </a:r>
            <a:r>
              <a:rPr sz="2800" b="1" spc="-45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1F3863"/>
                </a:solidFill>
                <a:latin typeface="Calibri"/>
                <a:cs typeface="Calibri"/>
              </a:rPr>
              <a:t>06/01</a:t>
            </a:r>
            <a:r>
              <a:rPr sz="2800" b="1" spc="-40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F3863"/>
                </a:solidFill>
                <a:latin typeface="Calibri"/>
                <a:cs typeface="Calibri"/>
              </a:rPr>
              <a:t>–</a:t>
            </a:r>
            <a:r>
              <a:rPr sz="2800" spc="-50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spc="-20" dirty="0">
                <a:solidFill>
                  <a:srgbClr val="1F3863"/>
                </a:solidFill>
                <a:latin typeface="Calibri"/>
                <a:cs typeface="Calibri"/>
              </a:rPr>
              <a:t>Encaminhamento</a:t>
            </a:r>
            <a:r>
              <a:rPr sz="2800" spc="-40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F3863"/>
                </a:solidFill>
                <a:latin typeface="Calibri"/>
                <a:cs typeface="Calibri"/>
              </a:rPr>
              <a:t>da</a:t>
            </a:r>
            <a:r>
              <a:rPr sz="2800" spc="-55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F3863"/>
                </a:solidFill>
                <a:latin typeface="Calibri"/>
                <a:cs typeface="Calibri"/>
              </a:rPr>
              <a:t>Inscrição</a:t>
            </a:r>
            <a:r>
              <a:rPr sz="2800" spc="-45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F3863"/>
                </a:solidFill>
                <a:latin typeface="Calibri"/>
                <a:cs typeface="Calibri"/>
              </a:rPr>
              <a:t>de</a:t>
            </a:r>
            <a:r>
              <a:rPr sz="2800" spc="-65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F3863"/>
                </a:solidFill>
                <a:latin typeface="Calibri"/>
                <a:cs typeface="Calibri"/>
              </a:rPr>
              <a:t>Dívida</a:t>
            </a:r>
            <a:r>
              <a:rPr sz="2800" spc="-45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F3863"/>
                </a:solidFill>
                <a:latin typeface="Calibri"/>
                <a:cs typeface="Calibri"/>
              </a:rPr>
              <a:t>Ativa</a:t>
            </a:r>
            <a:r>
              <a:rPr sz="2800" spc="-65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F3863"/>
                </a:solidFill>
                <a:latin typeface="Calibri"/>
                <a:cs typeface="Calibri"/>
              </a:rPr>
              <a:t>à</a:t>
            </a:r>
            <a:r>
              <a:rPr sz="2800" spc="-60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F3863"/>
                </a:solidFill>
                <a:latin typeface="Calibri"/>
                <a:cs typeface="Calibri"/>
              </a:rPr>
              <a:t>SCGE</a:t>
            </a:r>
            <a:r>
              <a:rPr sz="2800" spc="-70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1F3863"/>
                </a:solidFill>
                <a:latin typeface="Calibri"/>
                <a:cs typeface="Calibri"/>
              </a:rPr>
              <a:t>(PGE)</a:t>
            </a:r>
            <a:endParaRPr sz="2800" dirty="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23748" y="4126738"/>
            <a:ext cx="14986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0" dirty="0">
                <a:solidFill>
                  <a:srgbClr val="1F3863"/>
                </a:solidFill>
                <a:latin typeface="Arial MT"/>
                <a:cs typeface="Arial MT"/>
              </a:rPr>
              <a:t>•</a:t>
            </a:r>
            <a:endParaRPr sz="2800">
              <a:latin typeface="Arial MT"/>
              <a:cs typeface="Arial M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107757" y="4153789"/>
            <a:ext cx="10432415" cy="410369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3245"/>
              </a:lnSpc>
            </a:pPr>
            <a:r>
              <a:rPr sz="2800" b="1" dirty="0" smtClean="0">
                <a:solidFill>
                  <a:srgbClr val="1F3863"/>
                </a:solidFill>
                <a:latin typeface="Calibri"/>
                <a:cs typeface="Calibri"/>
              </a:rPr>
              <a:t>0</a:t>
            </a:r>
            <a:r>
              <a:rPr lang="pt-BR" sz="2800" b="1" dirty="0" smtClean="0">
                <a:solidFill>
                  <a:srgbClr val="1F3863"/>
                </a:solidFill>
                <a:latin typeface="Calibri"/>
                <a:cs typeface="Calibri"/>
              </a:rPr>
              <a:t>8</a:t>
            </a:r>
            <a:r>
              <a:rPr sz="2800" b="1" dirty="0" smtClean="0">
                <a:solidFill>
                  <a:srgbClr val="1F3863"/>
                </a:solidFill>
                <a:latin typeface="Calibri"/>
                <a:cs typeface="Calibri"/>
              </a:rPr>
              <a:t>/01</a:t>
            </a:r>
            <a:r>
              <a:rPr sz="2800" b="1" spc="-40" dirty="0" smtClean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F3863"/>
                </a:solidFill>
                <a:latin typeface="Calibri"/>
                <a:cs typeface="Calibri"/>
              </a:rPr>
              <a:t>–</a:t>
            </a:r>
            <a:r>
              <a:rPr sz="2800" spc="-60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spc="-20" dirty="0">
                <a:solidFill>
                  <a:srgbClr val="1F3863"/>
                </a:solidFill>
                <a:latin typeface="Calibri"/>
                <a:cs typeface="Calibri"/>
              </a:rPr>
              <a:t>Encerramento</a:t>
            </a:r>
            <a:r>
              <a:rPr sz="2800" spc="-60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F3863"/>
                </a:solidFill>
                <a:latin typeface="Calibri"/>
                <a:cs typeface="Calibri"/>
              </a:rPr>
              <a:t>dos</a:t>
            </a:r>
            <a:r>
              <a:rPr sz="2800" spc="-60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1F3863"/>
                </a:solidFill>
                <a:latin typeface="Calibri"/>
                <a:cs typeface="Calibri"/>
              </a:rPr>
              <a:t>lançamentos</a:t>
            </a:r>
            <a:r>
              <a:rPr sz="2800" spc="-45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F3863"/>
                </a:solidFill>
                <a:latin typeface="Calibri"/>
                <a:cs typeface="Calibri"/>
              </a:rPr>
              <a:t>de</a:t>
            </a:r>
            <a:r>
              <a:rPr sz="2800" spc="-65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F3863"/>
                </a:solidFill>
                <a:latin typeface="Calibri"/>
                <a:cs typeface="Calibri"/>
              </a:rPr>
              <a:t>Receitas</a:t>
            </a:r>
            <a:r>
              <a:rPr sz="2800" spc="-75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F3863"/>
                </a:solidFill>
                <a:latin typeface="Calibri"/>
                <a:cs typeface="Calibri"/>
              </a:rPr>
              <a:t>e</a:t>
            </a:r>
            <a:r>
              <a:rPr sz="2800" spc="-65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F3863"/>
                </a:solidFill>
                <a:latin typeface="Calibri"/>
                <a:cs typeface="Calibri"/>
              </a:rPr>
              <a:t>Despesas</a:t>
            </a:r>
            <a:r>
              <a:rPr sz="2800" spc="-40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F3863"/>
                </a:solidFill>
                <a:latin typeface="Calibri"/>
                <a:cs typeface="Calibri"/>
              </a:rPr>
              <a:t>de</a:t>
            </a:r>
            <a:r>
              <a:rPr sz="2800" spc="-65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spc="-20" dirty="0" smtClean="0">
                <a:solidFill>
                  <a:srgbClr val="1F3863"/>
                </a:solidFill>
                <a:latin typeface="Calibri"/>
                <a:cs typeface="Calibri"/>
              </a:rPr>
              <a:t>202</a:t>
            </a:r>
            <a:r>
              <a:rPr lang="pt-BR" sz="2800" spc="-20" dirty="0" smtClean="0">
                <a:solidFill>
                  <a:srgbClr val="1F3863"/>
                </a:solidFill>
                <a:latin typeface="Calibri"/>
                <a:cs typeface="Calibri"/>
              </a:rPr>
              <a:t>5</a:t>
            </a:r>
            <a:endParaRPr sz="2800" dirty="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23748" y="4980558"/>
            <a:ext cx="992695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583565" indent="-570865">
              <a:lnSpc>
                <a:spcPct val="100000"/>
              </a:lnSpc>
              <a:spcBef>
                <a:spcPts val="95"/>
              </a:spcBef>
              <a:buFont typeface="Arial MT"/>
              <a:buChar char="•"/>
              <a:tabLst>
                <a:tab pos="583565" algn="l"/>
              </a:tabLst>
            </a:pPr>
            <a:r>
              <a:rPr sz="2800" b="1" dirty="0">
                <a:solidFill>
                  <a:srgbClr val="1F3863"/>
                </a:solidFill>
                <a:latin typeface="Calibri"/>
                <a:cs typeface="Calibri"/>
              </a:rPr>
              <a:t>Até</a:t>
            </a:r>
            <a:r>
              <a:rPr sz="2800" b="1" spc="-80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lang="pt-BR" sz="2800" b="1" dirty="0" smtClean="0">
                <a:solidFill>
                  <a:srgbClr val="1F3863"/>
                </a:solidFill>
                <a:latin typeface="Calibri"/>
                <a:cs typeface="Calibri"/>
              </a:rPr>
              <a:t>09</a:t>
            </a:r>
            <a:r>
              <a:rPr sz="2800" b="1" dirty="0" smtClean="0">
                <a:solidFill>
                  <a:srgbClr val="1F3863"/>
                </a:solidFill>
                <a:latin typeface="Calibri"/>
                <a:cs typeface="Calibri"/>
              </a:rPr>
              <a:t>/01</a:t>
            </a:r>
            <a:r>
              <a:rPr sz="2800" b="1" spc="-65" dirty="0" smtClean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F3863"/>
                </a:solidFill>
                <a:latin typeface="Calibri"/>
                <a:cs typeface="Calibri"/>
              </a:rPr>
              <a:t>–</a:t>
            </a:r>
            <a:r>
              <a:rPr sz="2800" spc="-80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1F3863"/>
                </a:solidFill>
                <a:latin typeface="Calibri"/>
                <a:cs typeface="Calibri"/>
              </a:rPr>
              <a:t>Lançamento</a:t>
            </a:r>
            <a:r>
              <a:rPr sz="2800" spc="-95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F3863"/>
                </a:solidFill>
                <a:latin typeface="Calibri"/>
                <a:cs typeface="Calibri"/>
              </a:rPr>
              <a:t>de</a:t>
            </a:r>
            <a:r>
              <a:rPr sz="2800" spc="-80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1F3863"/>
                </a:solidFill>
                <a:latin typeface="Calibri"/>
                <a:cs typeface="Calibri"/>
              </a:rPr>
              <a:t>apropriações</a:t>
            </a:r>
            <a:r>
              <a:rPr sz="2800" spc="-75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1F3863"/>
                </a:solidFill>
                <a:latin typeface="Calibri"/>
                <a:cs typeface="Calibri"/>
              </a:rPr>
              <a:t>contábeis</a:t>
            </a:r>
            <a:r>
              <a:rPr sz="2800" spc="-80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1F3863"/>
                </a:solidFill>
                <a:latin typeface="Calibri"/>
                <a:cs typeface="Calibri"/>
              </a:rPr>
              <a:t>patrimoniais</a:t>
            </a:r>
            <a:endParaRPr sz="2800" dirty="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23748" y="5833668"/>
            <a:ext cx="14986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0" dirty="0">
                <a:solidFill>
                  <a:srgbClr val="1F3863"/>
                </a:solidFill>
                <a:latin typeface="Arial MT"/>
                <a:cs typeface="Arial MT"/>
              </a:rPr>
              <a:t>•</a:t>
            </a:r>
            <a:endParaRPr sz="2800">
              <a:latin typeface="Arial MT"/>
              <a:cs typeface="Arial MT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107757" y="5860631"/>
            <a:ext cx="7976234" cy="410369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3245"/>
              </a:lnSpc>
            </a:pPr>
            <a:r>
              <a:rPr lang="pt-BR" sz="2800" b="1" dirty="0" smtClean="0">
                <a:solidFill>
                  <a:srgbClr val="1F3863"/>
                </a:solidFill>
                <a:latin typeface="Calibri"/>
                <a:cs typeface="Calibri"/>
              </a:rPr>
              <a:t>16</a:t>
            </a:r>
            <a:r>
              <a:rPr sz="2800" b="1" dirty="0" smtClean="0">
                <a:solidFill>
                  <a:srgbClr val="1F3863"/>
                </a:solidFill>
                <a:latin typeface="Calibri"/>
                <a:cs typeface="Calibri"/>
              </a:rPr>
              <a:t>/01</a:t>
            </a:r>
            <a:r>
              <a:rPr sz="2800" b="1" spc="-20" dirty="0" smtClean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F3863"/>
                </a:solidFill>
                <a:latin typeface="Calibri"/>
                <a:cs typeface="Calibri"/>
              </a:rPr>
              <a:t>–</a:t>
            </a:r>
            <a:r>
              <a:rPr sz="2800" spc="-45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F3863"/>
                </a:solidFill>
                <a:latin typeface="Calibri"/>
                <a:cs typeface="Calibri"/>
              </a:rPr>
              <a:t>Encerramento</a:t>
            </a:r>
            <a:r>
              <a:rPr sz="2800" spc="-40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F3863"/>
                </a:solidFill>
                <a:latin typeface="Calibri"/>
                <a:cs typeface="Calibri"/>
              </a:rPr>
              <a:t>final</a:t>
            </a:r>
            <a:r>
              <a:rPr sz="2800" spc="-60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F3863"/>
                </a:solidFill>
                <a:latin typeface="Calibri"/>
                <a:cs typeface="Calibri"/>
              </a:rPr>
              <a:t>do</a:t>
            </a:r>
            <a:r>
              <a:rPr sz="2800" spc="-50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F3863"/>
                </a:solidFill>
                <a:latin typeface="Calibri"/>
                <a:cs typeface="Calibri"/>
              </a:rPr>
              <a:t>mês</a:t>
            </a:r>
            <a:r>
              <a:rPr sz="2800" spc="-55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F3863"/>
                </a:solidFill>
                <a:latin typeface="Calibri"/>
                <a:cs typeface="Calibri"/>
              </a:rPr>
              <a:t>de</a:t>
            </a:r>
            <a:r>
              <a:rPr sz="2800" spc="-40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spc="-10" dirty="0" err="1" smtClean="0">
                <a:solidFill>
                  <a:srgbClr val="1F3863"/>
                </a:solidFill>
                <a:latin typeface="Calibri"/>
                <a:cs typeface="Calibri"/>
              </a:rPr>
              <a:t>Dezembro</a:t>
            </a:r>
            <a:r>
              <a:rPr sz="2800" spc="-10" dirty="0" smtClean="0">
                <a:solidFill>
                  <a:srgbClr val="1F3863"/>
                </a:solidFill>
                <a:latin typeface="Calibri"/>
                <a:cs typeface="Calibri"/>
              </a:rPr>
              <a:t>/202</a:t>
            </a:r>
            <a:r>
              <a:rPr lang="pt-BR" sz="2800" spc="-10" dirty="0" smtClean="0">
                <a:solidFill>
                  <a:srgbClr val="1F3863"/>
                </a:solidFill>
                <a:latin typeface="Calibri"/>
                <a:cs typeface="Calibri"/>
              </a:rPr>
              <a:t>5</a:t>
            </a:r>
            <a:endParaRPr sz="2800" dirty="0">
              <a:latin typeface="Calibri"/>
              <a:cs typeface="Calibri"/>
            </a:endParaRPr>
          </a:p>
        </p:txBody>
      </p:sp>
      <p:pic>
        <p:nvPicPr>
          <p:cNvPr id="9" name="object 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601072" y="99669"/>
            <a:ext cx="2590927" cy="70678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28955" y="446946"/>
            <a:ext cx="9172117" cy="68929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5"/>
              </a:spcBef>
            </a:pPr>
            <a:r>
              <a:rPr b="1" dirty="0"/>
              <a:t>Cronograma</a:t>
            </a:r>
            <a:r>
              <a:rPr b="1" spc="-140" dirty="0"/>
              <a:t> </a:t>
            </a:r>
            <a:r>
              <a:rPr b="1" dirty="0"/>
              <a:t>de</a:t>
            </a:r>
            <a:r>
              <a:rPr b="1" spc="-155" dirty="0"/>
              <a:t> </a:t>
            </a:r>
            <a:r>
              <a:rPr b="1" spc="-10" dirty="0"/>
              <a:t>encerramento</a:t>
            </a:r>
            <a:r>
              <a:rPr b="1" spc="-125" dirty="0"/>
              <a:t> </a:t>
            </a:r>
            <a:r>
              <a:rPr b="1" dirty="0"/>
              <a:t>de</a:t>
            </a:r>
            <a:r>
              <a:rPr b="1" spc="-150" dirty="0"/>
              <a:t> </a:t>
            </a:r>
            <a:r>
              <a:rPr b="1" spc="-20" dirty="0" smtClean="0"/>
              <a:t>202</a:t>
            </a:r>
            <a:r>
              <a:rPr lang="pt-BR" b="1" spc="-20" dirty="0" smtClean="0"/>
              <a:t>5</a:t>
            </a:r>
            <a:endParaRPr b="1" spc="-20" dirty="0"/>
          </a:p>
        </p:txBody>
      </p:sp>
      <p:sp>
        <p:nvSpPr>
          <p:cNvPr id="3" name="object 3"/>
          <p:cNvSpPr txBox="1"/>
          <p:nvPr/>
        </p:nvSpPr>
        <p:spPr>
          <a:xfrm>
            <a:off x="465205" y="1487952"/>
            <a:ext cx="11467465" cy="520334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584200" marR="80645" indent="-571500">
              <a:lnSpc>
                <a:spcPct val="100000"/>
              </a:lnSpc>
              <a:spcBef>
                <a:spcPts val="95"/>
              </a:spcBef>
              <a:buFont typeface="Arial MT"/>
              <a:buChar char="•"/>
              <a:tabLst>
                <a:tab pos="584200" algn="l"/>
              </a:tabLst>
            </a:pPr>
            <a:r>
              <a:rPr sz="2800" b="1" dirty="0">
                <a:solidFill>
                  <a:srgbClr val="1F3863"/>
                </a:solidFill>
                <a:latin typeface="Calibri"/>
                <a:cs typeface="Calibri"/>
              </a:rPr>
              <a:t>Até</a:t>
            </a:r>
            <a:r>
              <a:rPr sz="2800" b="1" spc="-65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b="1" dirty="0" smtClean="0">
                <a:solidFill>
                  <a:srgbClr val="1F3863"/>
                </a:solidFill>
                <a:latin typeface="Calibri"/>
                <a:cs typeface="Calibri"/>
              </a:rPr>
              <a:t>0</a:t>
            </a:r>
            <a:r>
              <a:rPr lang="pt-BR" sz="2800" b="1" dirty="0" smtClean="0">
                <a:solidFill>
                  <a:srgbClr val="1F3863"/>
                </a:solidFill>
                <a:latin typeface="Calibri"/>
                <a:cs typeface="Calibri"/>
              </a:rPr>
              <a:t>6</a:t>
            </a:r>
            <a:r>
              <a:rPr sz="2800" b="1" dirty="0" smtClean="0">
                <a:solidFill>
                  <a:srgbClr val="1F3863"/>
                </a:solidFill>
                <a:latin typeface="Calibri"/>
                <a:cs typeface="Calibri"/>
              </a:rPr>
              <a:t>/02</a:t>
            </a:r>
            <a:r>
              <a:rPr sz="2800" b="1" spc="-50" dirty="0" smtClean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F3863"/>
                </a:solidFill>
                <a:latin typeface="Calibri"/>
                <a:cs typeface="Calibri"/>
              </a:rPr>
              <a:t>–</a:t>
            </a:r>
            <a:r>
              <a:rPr sz="2800" spc="-70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1F3863"/>
                </a:solidFill>
                <a:latin typeface="Calibri"/>
                <a:cs typeface="Calibri"/>
              </a:rPr>
              <a:t>Disponibilização</a:t>
            </a:r>
            <a:r>
              <a:rPr sz="2800" spc="-45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F3863"/>
                </a:solidFill>
                <a:latin typeface="Calibri"/>
                <a:cs typeface="Calibri"/>
              </a:rPr>
              <a:t>dos</a:t>
            </a:r>
            <a:r>
              <a:rPr sz="2800" spc="-60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F3863"/>
                </a:solidFill>
                <a:latin typeface="Calibri"/>
                <a:cs typeface="Calibri"/>
              </a:rPr>
              <a:t>cadernos</a:t>
            </a:r>
            <a:r>
              <a:rPr sz="2800" spc="-65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F3863"/>
                </a:solidFill>
                <a:latin typeface="Calibri"/>
                <a:cs typeface="Calibri"/>
              </a:rPr>
              <a:t>(PDF)</a:t>
            </a:r>
            <a:r>
              <a:rPr sz="2800" spc="-70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1F3863"/>
                </a:solidFill>
                <a:latin typeface="Calibri"/>
                <a:cs typeface="Calibri"/>
              </a:rPr>
              <a:t>preliminares</a:t>
            </a:r>
            <a:r>
              <a:rPr sz="2800" spc="-55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F3863"/>
                </a:solidFill>
                <a:latin typeface="Calibri"/>
                <a:cs typeface="Calibri"/>
              </a:rPr>
              <a:t>de</a:t>
            </a:r>
            <a:r>
              <a:rPr sz="2800" spc="-75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1F3863"/>
                </a:solidFill>
                <a:latin typeface="Calibri"/>
                <a:cs typeface="Calibri"/>
              </a:rPr>
              <a:t>Prestação </a:t>
            </a:r>
            <a:r>
              <a:rPr sz="2800" dirty="0">
                <a:solidFill>
                  <a:srgbClr val="1F3863"/>
                </a:solidFill>
                <a:latin typeface="Calibri"/>
                <a:cs typeface="Calibri"/>
              </a:rPr>
              <a:t>de</a:t>
            </a:r>
            <a:r>
              <a:rPr sz="2800" spc="5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1F3863"/>
                </a:solidFill>
                <a:latin typeface="Calibri"/>
                <a:cs typeface="Calibri"/>
              </a:rPr>
              <a:t>Contas</a:t>
            </a:r>
            <a:endParaRPr sz="2800" dirty="0">
              <a:latin typeface="Calibri"/>
              <a:cs typeface="Calibri"/>
            </a:endParaRPr>
          </a:p>
          <a:p>
            <a:pPr marL="469900" marR="699770" indent="-457200">
              <a:lnSpc>
                <a:spcPct val="100000"/>
              </a:lnSpc>
              <a:spcBef>
                <a:spcPts val="3360"/>
              </a:spcBef>
              <a:buFont typeface="Arial MT"/>
              <a:buChar char="•"/>
              <a:tabLst>
                <a:tab pos="469900" algn="l"/>
              </a:tabLst>
            </a:pPr>
            <a:r>
              <a:rPr sz="2800" b="1" dirty="0">
                <a:solidFill>
                  <a:srgbClr val="1F3863"/>
                </a:solidFill>
                <a:latin typeface="Calibri"/>
                <a:cs typeface="Calibri"/>
              </a:rPr>
              <a:t>Até</a:t>
            </a:r>
            <a:r>
              <a:rPr sz="2800" b="1" spc="-70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lang="pt-BR" sz="2800" b="1" spc="-70" dirty="0" smtClean="0">
                <a:solidFill>
                  <a:srgbClr val="1F3863"/>
                </a:solidFill>
                <a:latin typeface="Calibri"/>
                <a:cs typeface="Calibri"/>
              </a:rPr>
              <a:t>20</a:t>
            </a:r>
            <a:r>
              <a:rPr sz="2800" b="1" dirty="0" smtClean="0">
                <a:solidFill>
                  <a:srgbClr val="1F3863"/>
                </a:solidFill>
                <a:latin typeface="Calibri"/>
                <a:cs typeface="Calibri"/>
              </a:rPr>
              <a:t>/02</a:t>
            </a:r>
            <a:r>
              <a:rPr sz="2800" b="1" spc="-55" dirty="0" smtClean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F3863"/>
                </a:solidFill>
                <a:latin typeface="Calibri"/>
                <a:cs typeface="Calibri"/>
              </a:rPr>
              <a:t>–</a:t>
            </a:r>
            <a:r>
              <a:rPr sz="2800" spc="-80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spc="-20" dirty="0">
                <a:solidFill>
                  <a:srgbClr val="1F3863"/>
                </a:solidFill>
                <a:latin typeface="Calibri"/>
                <a:cs typeface="Calibri"/>
              </a:rPr>
              <a:t>Validação</a:t>
            </a:r>
            <a:r>
              <a:rPr sz="2800" spc="-80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F3863"/>
                </a:solidFill>
                <a:latin typeface="Calibri"/>
                <a:cs typeface="Calibri"/>
              </a:rPr>
              <a:t>dos</a:t>
            </a:r>
            <a:r>
              <a:rPr sz="2800" spc="-85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F3863"/>
                </a:solidFill>
                <a:latin typeface="Calibri"/>
                <a:cs typeface="Calibri"/>
              </a:rPr>
              <a:t>cadernos</a:t>
            </a:r>
            <a:r>
              <a:rPr sz="2800" spc="-70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F3863"/>
                </a:solidFill>
                <a:latin typeface="Calibri"/>
                <a:cs typeface="Calibri"/>
              </a:rPr>
              <a:t>(PDF)</a:t>
            </a:r>
            <a:r>
              <a:rPr sz="2800" spc="-70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1F3863"/>
                </a:solidFill>
                <a:latin typeface="Calibri"/>
                <a:cs typeface="Calibri"/>
              </a:rPr>
              <a:t>Preliminares</a:t>
            </a:r>
            <a:r>
              <a:rPr sz="2800" spc="-70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F3863"/>
                </a:solidFill>
                <a:latin typeface="Calibri"/>
                <a:cs typeface="Calibri"/>
              </a:rPr>
              <a:t>de</a:t>
            </a:r>
            <a:r>
              <a:rPr sz="2800" spc="-80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1F3863"/>
                </a:solidFill>
                <a:latin typeface="Calibri"/>
                <a:cs typeface="Calibri"/>
              </a:rPr>
              <a:t>Prestação</a:t>
            </a:r>
            <a:r>
              <a:rPr sz="2800" spc="-75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spc="-25" dirty="0">
                <a:solidFill>
                  <a:srgbClr val="1F3863"/>
                </a:solidFill>
                <a:latin typeface="Calibri"/>
                <a:cs typeface="Calibri"/>
              </a:rPr>
              <a:t>de </a:t>
            </a:r>
            <a:r>
              <a:rPr sz="2800" spc="-10" dirty="0">
                <a:solidFill>
                  <a:srgbClr val="1F3863"/>
                </a:solidFill>
                <a:latin typeface="Calibri"/>
                <a:cs typeface="Calibri"/>
              </a:rPr>
              <a:t>Contas</a:t>
            </a:r>
            <a:endParaRPr sz="2800" dirty="0">
              <a:latin typeface="Calibri"/>
              <a:cs typeface="Calibri"/>
            </a:endParaRPr>
          </a:p>
          <a:p>
            <a:pPr marL="469265" indent="-456565">
              <a:lnSpc>
                <a:spcPct val="100000"/>
              </a:lnSpc>
              <a:spcBef>
                <a:spcPts val="3365"/>
              </a:spcBef>
              <a:buFont typeface="Arial MT"/>
              <a:buChar char="•"/>
              <a:tabLst>
                <a:tab pos="469265" algn="l"/>
              </a:tabLst>
            </a:pPr>
            <a:r>
              <a:rPr sz="2800" b="1" dirty="0">
                <a:solidFill>
                  <a:srgbClr val="1F3863"/>
                </a:solidFill>
                <a:latin typeface="Calibri"/>
                <a:cs typeface="Calibri"/>
              </a:rPr>
              <a:t>Até</a:t>
            </a:r>
            <a:r>
              <a:rPr sz="2800" b="1" spc="-65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b="1" dirty="0" smtClean="0">
                <a:solidFill>
                  <a:srgbClr val="1F3863"/>
                </a:solidFill>
                <a:latin typeface="Calibri"/>
                <a:cs typeface="Calibri"/>
              </a:rPr>
              <a:t>2</a:t>
            </a:r>
            <a:r>
              <a:rPr lang="pt-BR" sz="2800" b="1" dirty="0" smtClean="0">
                <a:solidFill>
                  <a:srgbClr val="1F3863"/>
                </a:solidFill>
                <a:latin typeface="Calibri"/>
                <a:cs typeface="Calibri"/>
              </a:rPr>
              <a:t>7</a:t>
            </a:r>
            <a:r>
              <a:rPr sz="2800" b="1" dirty="0" smtClean="0">
                <a:solidFill>
                  <a:srgbClr val="1F3863"/>
                </a:solidFill>
                <a:latin typeface="Calibri"/>
                <a:cs typeface="Calibri"/>
              </a:rPr>
              <a:t>/02</a:t>
            </a:r>
            <a:r>
              <a:rPr sz="2800" b="1" spc="-45" dirty="0" smtClean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F3863"/>
                </a:solidFill>
                <a:latin typeface="Calibri"/>
                <a:cs typeface="Calibri"/>
              </a:rPr>
              <a:t>–</a:t>
            </a:r>
            <a:r>
              <a:rPr sz="2800" spc="-70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F3863"/>
                </a:solidFill>
                <a:latin typeface="Calibri"/>
                <a:cs typeface="Calibri"/>
              </a:rPr>
              <a:t>Geração</a:t>
            </a:r>
            <a:r>
              <a:rPr sz="2800" spc="-80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F3863"/>
                </a:solidFill>
                <a:latin typeface="Calibri"/>
                <a:cs typeface="Calibri"/>
              </a:rPr>
              <a:t>final</a:t>
            </a:r>
            <a:r>
              <a:rPr sz="2800" spc="-90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F3863"/>
                </a:solidFill>
                <a:latin typeface="Calibri"/>
                <a:cs typeface="Calibri"/>
              </a:rPr>
              <a:t>do</a:t>
            </a:r>
            <a:r>
              <a:rPr sz="2800" spc="-75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F3863"/>
                </a:solidFill>
                <a:latin typeface="Calibri"/>
                <a:cs typeface="Calibri"/>
              </a:rPr>
              <a:t>cadernos</a:t>
            </a:r>
            <a:r>
              <a:rPr sz="2800" spc="-60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F3863"/>
                </a:solidFill>
                <a:latin typeface="Calibri"/>
                <a:cs typeface="Calibri"/>
              </a:rPr>
              <a:t>(PDF)</a:t>
            </a:r>
            <a:r>
              <a:rPr sz="2800" spc="-65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F3863"/>
                </a:solidFill>
                <a:latin typeface="Calibri"/>
                <a:cs typeface="Calibri"/>
              </a:rPr>
              <a:t>Oficiais</a:t>
            </a:r>
            <a:r>
              <a:rPr sz="2800" spc="-80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F3863"/>
                </a:solidFill>
                <a:latin typeface="Calibri"/>
                <a:cs typeface="Calibri"/>
              </a:rPr>
              <a:t>de</a:t>
            </a:r>
            <a:r>
              <a:rPr sz="2800" spc="-75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1F3863"/>
                </a:solidFill>
                <a:latin typeface="Calibri"/>
                <a:cs typeface="Calibri"/>
              </a:rPr>
              <a:t>Prestação</a:t>
            </a:r>
            <a:r>
              <a:rPr sz="2800" spc="-65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1F3863"/>
                </a:solidFill>
                <a:latin typeface="Calibri"/>
                <a:cs typeface="Calibri"/>
              </a:rPr>
              <a:t>de</a:t>
            </a:r>
            <a:r>
              <a:rPr sz="2800" spc="-75" dirty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sz="2800" spc="-10" dirty="0" smtClean="0">
                <a:solidFill>
                  <a:srgbClr val="1F3863"/>
                </a:solidFill>
                <a:latin typeface="Calibri"/>
                <a:cs typeface="Calibri"/>
              </a:rPr>
              <a:t>Contas</a:t>
            </a:r>
            <a:endParaRPr lang="pt-BR" sz="2800" spc="-10" dirty="0" smtClean="0">
              <a:solidFill>
                <a:srgbClr val="1F3863"/>
              </a:solidFill>
              <a:latin typeface="Calibri"/>
              <a:cs typeface="Calibri"/>
            </a:endParaRPr>
          </a:p>
          <a:p>
            <a:pPr marL="469265" indent="-456565">
              <a:spcBef>
                <a:spcPts val="3365"/>
              </a:spcBef>
              <a:buFont typeface="Arial MT"/>
              <a:buChar char="•"/>
              <a:tabLst>
                <a:tab pos="469265" algn="l"/>
              </a:tabLst>
            </a:pPr>
            <a:r>
              <a:rPr lang="pt-BR" sz="2800" b="1" dirty="0" smtClean="0">
                <a:solidFill>
                  <a:srgbClr val="1F3863"/>
                </a:solidFill>
                <a:latin typeface="Calibri"/>
                <a:cs typeface="Calibri"/>
              </a:rPr>
              <a:t>Até</a:t>
            </a:r>
            <a:r>
              <a:rPr lang="pt-BR" sz="2800" b="1" spc="-65" dirty="0" smtClean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lang="pt-BR" sz="2800" b="1" dirty="0" smtClean="0">
                <a:solidFill>
                  <a:srgbClr val="1F3863"/>
                </a:solidFill>
                <a:latin typeface="Calibri"/>
                <a:cs typeface="Calibri"/>
              </a:rPr>
              <a:t>20/03</a:t>
            </a:r>
            <a:r>
              <a:rPr lang="pt-BR" sz="2800" b="1" spc="-50" dirty="0" smtClean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lang="pt-BR" sz="2800" dirty="0" smtClean="0">
                <a:solidFill>
                  <a:srgbClr val="1F3863"/>
                </a:solidFill>
                <a:latin typeface="Calibri"/>
                <a:cs typeface="Calibri"/>
              </a:rPr>
              <a:t>–</a:t>
            </a:r>
            <a:r>
              <a:rPr lang="pt-BR" sz="2800" spc="-70" dirty="0" smtClean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lang="pt-BR" sz="2800" dirty="0" smtClean="0">
                <a:solidFill>
                  <a:srgbClr val="1F3863"/>
                </a:solidFill>
                <a:latin typeface="Calibri"/>
                <a:cs typeface="Calibri"/>
              </a:rPr>
              <a:t>Publicação</a:t>
            </a:r>
            <a:r>
              <a:rPr lang="pt-BR" sz="2800" spc="-55" dirty="0" smtClean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lang="pt-BR" sz="2800" dirty="0" smtClean="0">
                <a:solidFill>
                  <a:srgbClr val="1F3863"/>
                </a:solidFill>
                <a:latin typeface="Calibri"/>
                <a:cs typeface="Calibri"/>
              </a:rPr>
              <a:t>dos</a:t>
            </a:r>
            <a:r>
              <a:rPr lang="pt-BR" sz="2800" spc="-75" dirty="0" smtClean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lang="pt-BR" sz="2800" spc="-10" dirty="0" smtClean="0">
                <a:solidFill>
                  <a:srgbClr val="1F3863"/>
                </a:solidFill>
                <a:latin typeface="Calibri"/>
                <a:cs typeface="Calibri"/>
              </a:rPr>
              <a:t>Anexos</a:t>
            </a:r>
            <a:r>
              <a:rPr lang="pt-BR" sz="2800" spc="-55" dirty="0" smtClean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lang="pt-BR" sz="2800" dirty="0" smtClean="0">
                <a:solidFill>
                  <a:srgbClr val="1F3863"/>
                </a:solidFill>
                <a:latin typeface="Calibri"/>
                <a:cs typeface="Calibri"/>
              </a:rPr>
              <a:t>em</a:t>
            </a:r>
            <a:r>
              <a:rPr lang="pt-BR" sz="2800" spc="-85" dirty="0" smtClean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lang="pt-BR" sz="2800" dirty="0" smtClean="0">
                <a:solidFill>
                  <a:srgbClr val="1F3863"/>
                </a:solidFill>
                <a:latin typeface="Calibri"/>
                <a:cs typeface="Calibri"/>
              </a:rPr>
              <a:t>Diário</a:t>
            </a:r>
            <a:r>
              <a:rPr lang="pt-BR" sz="2800" spc="-75" dirty="0" smtClean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lang="pt-BR" sz="2800" dirty="0" smtClean="0">
                <a:solidFill>
                  <a:srgbClr val="1F3863"/>
                </a:solidFill>
                <a:latin typeface="Calibri"/>
                <a:cs typeface="Calibri"/>
              </a:rPr>
              <a:t>Oficial,</a:t>
            </a:r>
            <a:r>
              <a:rPr lang="pt-BR" sz="2800" spc="-80" dirty="0" smtClean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lang="pt-BR" sz="2800" dirty="0" smtClean="0">
                <a:solidFill>
                  <a:srgbClr val="1F3863"/>
                </a:solidFill>
                <a:latin typeface="Calibri"/>
                <a:cs typeface="Calibri"/>
              </a:rPr>
              <a:t>inclusive</a:t>
            </a:r>
            <a:r>
              <a:rPr lang="pt-BR" sz="2800" spc="-50" dirty="0" smtClean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lang="pt-BR" sz="2800" dirty="0" smtClean="0">
                <a:solidFill>
                  <a:srgbClr val="1F3863"/>
                </a:solidFill>
                <a:latin typeface="Calibri"/>
                <a:cs typeface="Calibri"/>
              </a:rPr>
              <a:t>com</a:t>
            </a:r>
            <a:r>
              <a:rPr lang="pt-BR" sz="2800" spc="-85" dirty="0" smtClean="0">
                <a:solidFill>
                  <a:srgbClr val="1F3863"/>
                </a:solidFill>
                <a:latin typeface="Calibri"/>
                <a:cs typeface="Calibri"/>
              </a:rPr>
              <a:t> </a:t>
            </a:r>
            <a:r>
              <a:rPr lang="pt-BR" sz="2800" spc="-10" dirty="0" smtClean="0">
                <a:solidFill>
                  <a:srgbClr val="1F3863"/>
                </a:solidFill>
                <a:latin typeface="Calibri"/>
                <a:cs typeface="Calibri"/>
              </a:rPr>
              <a:t>Notas Explicativas</a:t>
            </a:r>
            <a:endParaRPr lang="pt-BR" sz="2800" dirty="0" smtClean="0">
              <a:latin typeface="Calibri"/>
              <a:cs typeface="Calibri"/>
            </a:endParaRPr>
          </a:p>
          <a:p>
            <a:pPr marL="469265" indent="-456565">
              <a:lnSpc>
                <a:spcPct val="100000"/>
              </a:lnSpc>
              <a:spcBef>
                <a:spcPts val="3365"/>
              </a:spcBef>
              <a:buFont typeface="Arial MT"/>
              <a:buChar char="•"/>
              <a:tabLst>
                <a:tab pos="469265" algn="l"/>
              </a:tabLst>
            </a:pPr>
            <a:endParaRPr sz="2800" dirty="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601072" y="99669"/>
            <a:ext cx="2590927" cy="70678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28955" y="446946"/>
            <a:ext cx="9172117" cy="68929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5"/>
              </a:spcBef>
            </a:pPr>
            <a:r>
              <a:rPr b="1" dirty="0"/>
              <a:t>Cronograma</a:t>
            </a:r>
            <a:r>
              <a:rPr b="1" spc="-140" dirty="0"/>
              <a:t> </a:t>
            </a:r>
            <a:r>
              <a:rPr b="1" dirty="0"/>
              <a:t>de</a:t>
            </a:r>
            <a:r>
              <a:rPr b="1" spc="-155" dirty="0"/>
              <a:t> </a:t>
            </a:r>
            <a:r>
              <a:rPr b="1" spc="-10" dirty="0"/>
              <a:t>encerramento</a:t>
            </a:r>
            <a:r>
              <a:rPr b="1" spc="-125" dirty="0"/>
              <a:t> </a:t>
            </a:r>
            <a:r>
              <a:rPr b="1" dirty="0"/>
              <a:t>de</a:t>
            </a:r>
            <a:r>
              <a:rPr b="1" spc="-150" dirty="0"/>
              <a:t> </a:t>
            </a:r>
            <a:r>
              <a:rPr b="1" spc="-20" dirty="0" smtClean="0"/>
              <a:t>202</a:t>
            </a:r>
            <a:r>
              <a:rPr lang="pt-BR" b="1" spc="-20" dirty="0" smtClean="0"/>
              <a:t>5</a:t>
            </a:r>
            <a:endParaRPr b="1" spc="-20" dirty="0"/>
          </a:p>
        </p:txBody>
      </p:sp>
      <p:sp>
        <p:nvSpPr>
          <p:cNvPr id="3" name="object 3"/>
          <p:cNvSpPr txBox="1"/>
          <p:nvPr/>
        </p:nvSpPr>
        <p:spPr>
          <a:xfrm>
            <a:off x="465205" y="1487952"/>
            <a:ext cx="11467465" cy="439030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584200" marR="80645" indent="-571500">
              <a:lnSpc>
                <a:spcPct val="100000"/>
              </a:lnSpc>
              <a:spcBef>
                <a:spcPts val="95"/>
              </a:spcBef>
              <a:buFont typeface="Arial MT"/>
              <a:buChar char="•"/>
              <a:tabLst>
                <a:tab pos="584200" algn="l"/>
              </a:tabLst>
            </a:pPr>
            <a:r>
              <a:rPr lang="pt-BR" sz="2800" b="1" dirty="0" smtClean="0">
                <a:solidFill>
                  <a:srgbClr val="FF0000"/>
                </a:solidFill>
                <a:latin typeface="Calibri"/>
                <a:cs typeface="Calibri"/>
              </a:rPr>
              <a:t>Importante:</a:t>
            </a:r>
          </a:p>
          <a:p>
            <a:pPr marL="584200" marR="80645" indent="-571500">
              <a:lnSpc>
                <a:spcPct val="100000"/>
              </a:lnSpc>
              <a:spcBef>
                <a:spcPts val="95"/>
              </a:spcBef>
              <a:buFont typeface="Arial MT"/>
              <a:buChar char="•"/>
              <a:tabLst>
                <a:tab pos="584200" algn="l"/>
              </a:tabLst>
            </a:pPr>
            <a:endParaRPr lang="pt-BR" sz="2800" b="1" dirty="0" smtClean="0">
              <a:solidFill>
                <a:srgbClr val="FF0000"/>
              </a:solidFill>
              <a:latin typeface="Calibri"/>
              <a:cs typeface="Calibri"/>
            </a:endParaRPr>
          </a:p>
          <a:p>
            <a:pPr marL="469900" marR="80645" indent="-457200">
              <a:lnSpc>
                <a:spcPct val="100000"/>
              </a:lnSpc>
              <a:spcBef>
                <a:spcPts val="95"/>
              </a:spcBef>
              <a:buFontTx/>
              <a:buChar char="-"/>
              <a:tabLst>
                <a:tab pos="584200" algn="l"/>
              </a:tabLst>
            </a:pPr>
            <a:r>
              <a:rPr lang="pt-BR" sz="2800" b="1" dirty="0" smtClean="0">
                <a:solidFill>
                  <a:schemeClr val="tx1"/>
                </a:solidFill>
                <a:latin typeface="Calibri"/>
                <a:cs typeface="Calibri"/>
              </a:rPr>
              <a:t>Envio para publicação no DO: </a:t>
            </a:r>
          </a:p>
          <a:p>
            <a:pPr marL="469900" marR="80645" indent="-457200">
              <a:lnSpc>
                <a:spcPct val="100000"/>
              </a:lnSpc>
              <a:spcBef>
                <a:spcPts val="95"/>
              </a:spcBef>
              <a:buFontTx/>
              <a:buChar char="-"/>
              <a:tabLst>
                <a:tab pos="584200" algn="l"/>
              </a:tabLst>
            </a:pPr>
            <a:r>
              <a:rPr lang="pt-BR" sz="2800" b="1" dirty="0" smtClean="0">
                <a:solidFill>
                  <a:schemeClr val="tx1"/>
                </a:solidFill>
                <a:latin typeface="Calibri"/>
                <a:cs typeface="Calibri"/>
              </a:rPr>
              <a:t>Cadastro no Ecjur</a:t>
            </a:r>
          </a:p>
          <a:p>
            <a:pPr marL="469900" marR="80645" indent="-457200" algn="just">
              <a:lnSpc>
                <a:spcPct val="100000"/>
              </a:lnSpc>
              <a:spcBef>
                <a:spcPts val="95"/>
              </a:spcBef>
              <a:buFontTx/>
              <a:buChar char="-"/>
              <a:tabLst>
                <a:tab pos="584200" algn="l"/>
              </a:tabLst>
            </a:pPr>
            <a:r>
              <a:rPr lang="pt-BR" sz="2800" b="1" dirty="0" smtClean="0">
                <a:solidFill>
                  <a:schemeClr val="tx1"/>
                </a:solidFill>
                <a:latin typeface="Calibri"/>
                <a:cs typeface="Calibri"/>
              </a:rPr>
              <a:t>Prestação de Contas 2025- </a:t>
            </a:r>
            <a:r>
              <a:rPr lang="pt-BR" sz="2800" dirty="0" smtClean="0">
                <a:solidFill>
                  <a:schemeClr val="tx1"/>
                </a:solidFill>
                <a:latin typeface="Calibri"/>
                <a:cs typeface="Calibri"/>
              </a:rPr>
              <a:t>Formato PDF- Art. 27 A, Resolução TCE/MS nº 244, de 16 de abril de 2025, ( via sistema TCE Digital, aplicando, no que couber, a Resolução TC-MS 88 de 2018). </a:t>
            </a:r>
          </a:p>
          <a:p>
            <a:pPr marL="469900" marR="80645" indent="-457200">
              <a:lnSpc>
                <a:spcPct val="100000"/>
              </a:lnSpc>
              <a:spcBef>
                <a:spcPts val="95"/>
              </a:spcBef>
              <a:buFontTx/>
              <a:buChar char="-"/>
              <a:tabLst>
                <a:tab pos="584200" algn="l"/>
              </a:tabLst>
            </a:pPr>
            <a:endParaRPr lang="pt-BR" sz="2800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pPr marL="469265" indent="-456565">
              <a:lnSpc>
                <a:spcPct val="100000"/>
              </a:lnSpc>
              <a:spcBef>
                <a:spcPts val="3365"/>
              </a:spcBef>
              <a:buFont typeface="Arial MT"/>
              <a:buChar char="•"/>
              <a:tabLst>
                <a:tab pos="469265" algn="l"/>
              </a:tabLst>
            </a:pPr>
            <a:endParaRPr sz="2800" dirty="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601072" y="99669"/>
            <a:ext cx="2590927" cy="706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83613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304800" y="293622"/>
            <a:ext cx="11627870" cy="655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69900" marR="80645" indent="-457200" algn="just">
              <a:lnSpc>
                <a:spcPct val="100000"/>
              </a:lnSpc>
              <a:spcBef>
                <a:spcPts val="95"/>
              </a:spcBef>
              <a:buFontTx/>
              <a:buChar char="-"/>
              <a:tabLst>
                <a:tab pos="584200" algn="l"/>
              </a:tabLst>
            </a:pPr>
            <a:r>
              <a:rPr lang="pt-BR" sz="2800" b="1" dirty="0" smtClean="0">
                <a:solidFill>
                  <a:schemeClr val="tx1"/>
                </a:solidFill>
                <a:latin typeface="Calibri"/>
                <a:cs typeface="Calibri"/>
              </a:rPr>
              <a:t>Novo link do Diário Oficial Eletrônico do Estado: </a:t>
            </a:r>
            <a:r>
              <a:rPr lang="pt-BR" sz="2800" b="1" dirty="0" smtClean="0">
                <a:solidFill>
                  <a:srgbClr val="0070C0"/>
                </a:solidFill>
                <a:latin typeface="Calibri"/>
                <a:cs typeface="Calibri"/>
              </a:rPr>
              <a:t>www.diariooficial.ms.gov.br</a:t>
            </a:r>
          </a:p>
          <a:p>
            <a:pPr marL="469900" marR="80645" indent="-457200">
              <a:lnSpc>
                <a:spcPct val="100000"/>
              </a:lnSpc>
              <a:spcBef>
                <a:spcPts val="95"/>
              </a:spcBef>
              <a:buFontTx/>
              <a:buChar char="-"/>
              <a:tabLst>
                <a:tab pos="584200" algn="l"/>
              </a:tabLst>
            </a:pPr>
            <a:endParaRPr lang="pt-BR" sz="2800" b="1" dirty="0">
              <a:solidFill>
                <a:schemeClr val="tx1"/>
              </a:solidFill>
              <a:latin typeface="Calibri"/>
              <a:cs typeface="Calibri"/>
            </a:endParaRPr>
          </a:p>
          <a:p>
            <a:pPr marL="355600" marR="80645" indent="-342900">
              <a:lnSpc>
                <a:spcPct val="100000"/>
              </a:lnSpc>
              <a:spcBef>
                <a:spcPts val="95"/>
              </a:spcBef>
              <a:buFont typeface="Arial" panose="020B0604020202020204" pitchFamily="34" charset="0"/>
              <a:buChar char="•"/>
              <a:tabLst>
                <a:tab pos="584200" algn="l"/>
              </a:tabLst>
            </a:pPr>
            <a:r>
              <a:rPr lang="pt-BR" sz="2400" dirty="0" smtClean="0">
                <a:solidFill>
                  <a:schemeClr val="tx1"/>
                </a:solidFill>
                <a:latin typeface="Calibri"/>
                <a:cs typeface="Calibri"/>
              </a:rPr>
              <a:t>Para acessar o usuário deve ter conta Gov.br</a:t>
            </a:r>
          </a:p>
          <a:p>
            <a:pPr marL="355600" marR="80645" indent="-342900">
              <a:lnSpc>
                <a:spcPct val="100000"/>
              </a:lnSpc>
              <a:spcBef>
                <a:spcPts val="95"/>
              </a:spcBef>
              <a:buFont typeface="Arial" panose="020B0604020202020204" pitchFamily="34" charset="0"/>
              <a:buChar char="•"/>
              <a:tabLst>
                <a:tab pos="584200" algn="l"/>
              </a:tabLst>
            </a:pPr>
            <a:r>
              <a:rPr lang="pt-BR" sz="2400" dirty="0" smtClean="0">
                <a:solidFill>
                  <a:schemeClr val="tx1"/>
                </a:solidFill>
                <a:latin typeface="Calibri"/>
                <a:cs typeface="Calibri"/>
              </a:rPr>
              <a:t>Após acessar o sistema deve fazer a solicitação de credenciamento e somente após a assinatura pelo usuário e pelo gestor do órgão que poderia enviar os arquivos para publicação.</a:t>
            </a:r>
          </a:p>
          <a:p>
            <a:pPr marL="355600" marR="80645" indent="-342900">
              <a:lnSpc>
                <a:spcPct val="100000"/>
              </a:lnSpc>
              <a:spcBef>
                <a:spcPts val="95"/>
              </a:spcBef>
              <a:buFont typeface="Arial" panose="020B0604020202020204" pitchFamily="34" charset="0"/>
              <a:buChar char="•"/>
              <a:tabLst>
                <a:tab pos="584200" algn="l"/>
              </a:tabLst>
            </a:pPr>
            <a:r>
              <a:rPr lang="pt-BR" sz="2400" dirty="0" smtClean="0">
                <a:solidFill>
                  <a:schemeClr val="tx1"/>
                </a:solidFill>
                <a:latin typeface="Calibri"/>
                <a:cs typeface="Calibri"/>
              </a:rPr>
              <a:t>Resolução ou Portaria enviar no formato Word</a:t>
            </a:r>
          </a:p>
          <a:p>
            <a:pPr marL="355600" marR="80645" indent="-342900">
              <a:lnSpc>
                <a:spcPct val="100000"/>
              </a:lnSpc>
              <a:spcBef>
                <a:spcPts val="95"/>
              </a:spcBef>
              <a:buFont typeface="Arial" panose="020B0604020202020204" pitchFamily="34" charset="0"/>
              <a:buChar char="•"/>
              <a:tabLst>
                <a:tab pos="584200" algn="l"/>
              </a:tabLst>
            </a:pPr>
            <a:r>
              <a:rPr lang="pt-BR" sz="2400" dirty="0" smtClean="0">
                <a:solidFill>
                  <a:schemeClr val="tx1"/>
                </a:solidFill>
                <a:latin typeface="Calibri"/>
                <a:cs typeface="Calibri"/>
              </a:rPr>
              <a:t>Nota Explicativa e Balanço enviar no formato PDF e em paisagem</a:t>
            </a:r>
          </a:p>
          <a:p>
            <a:pPr marL="355600" marR="80645" indent="-342900">
              <a:lnSpc>
                <a:spcPct val="100000"/>
              </a:lnSpc>
              <a:spcBef>
                <a:spcPts val="95"/>
              </a:spcBef>
              <a:buFont typeface="Arial" panose="020B0604020202020204" pitchFamily="34" charset="0"/>
              <a:buChar char="•"/>
              <a:tabLst>
                <a:tab pos="584200" algn="l"/>
              </a:tabLst>
            </a:pPr>
            <a:r>
              <a:rPr lang="pt-BR" sz="2400" dirty="0" smtClean="0">
                <a:solidFill>
                  <a:schemeClr val="tx1"/>
                </a:solidFill>
                <a:latin typeface="Calibri"/>
                <a:cs typeface="Calibri"/>
              </a:rPr>
              <a:t>Quem tem mais de um balanço por órgão, enviar primeiro o balanço do órgão e depois dos fundos.</a:t>
            </a:r>
          </a:p>
          <a:p>
            <a:pPr marL="469900" marR="80645" indent="-457200">
              <a:lnSpc>
                <a:spcPct val="100000"/>
              </a:lnSpc>
              <a:spcBef>
                <a:spcPts val="95"/>
              </a:spcBef>
              <a:buFont typeface="Arial" panose="020B0604020202020204" pitchFamily="34" charset="0"/>
              <a:buChar char="•"/>
              <a:tabLst>
                <a:tab pos="584200" algn="l"/>
              </a:tabLst>
            </a:pPr>
            <a:endParaRPr lang="pt-BR" sz="2800" b="1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pPr marL="355600" marR="80645" indent="-342900">
              <a:lnSpc>
                <a:spcPct val="100000"/>
              </a:lnSpc>
              <a:spcBef>
                <a:spcPts val="95"/>
              </a:spcBef>
              <a:buFont typeface="Arial" panose="020B0604020202020204" pitchFamily="34" charset="0"/>
              <a:buChar char="•"/>
              <a:tabLst>
                <a:tab pos="584200" algn="l"/>
              </a:tabLst>
            </a:pPr>
            <a:r>
              <a:rPr lang="pt-BR" sz="2400" dirty="0" smtClean="0">
                <a:solidFill>
                  <a:schemeClr val="tx1"/>
                </a:solidFill>
                <a:latin typeface="Calibri"/>
                <a:cs typeface="Calibri"/>
              </a:rPr>
              <a:t>Ordem de envio</a:t>
            </a:r>
          </a:p>
          <a:p>
            <a:pPr marL="469900" marR="80645" indent="-457200">
              <a:lnSpc>
                <a:spcPct val="100000"/>
              </a:lnSpc>
              <a:spcBef>
                <a:spcPts val="95"/>
              </a:spcBef>
              <a:buFontTx/>
              <a:buChar char="-"/>
              <a:tabLst>
                <a:tab pos="584200" algn="l"/>
              </a:tabLst>
            </a:pPr>
            <a:r>
              <a:rPr lang="pt-BR" sz="2400" dirty="0" smtClean="0">
                <a:solidFill>
                  <a:schemeClr val="tx1"/>
                </a:solidFill>
                <a:latin typeface="Calibri"/>
                <a:cs typeface="Calibri"/>
              </a:rPr>
              <a:t>1) Resolução ou Portaria</a:t>
            </a:r>
          </a:p>
          <a:p>
            <a:pPr marL="469900" marR="80645" indent="-457200">
              <a:lnSpc>
                <a:spcPct val="100000"/>
              </a:lnSpc>
              <a:spcBef>
                <a:spcPts val="95"/>
              </a:spcBef>
              <a:buFontTx/>
              <a:buChar char="-"/>
              <a:tabLst>
                <a:tab pos="584200" algn="l"/>
              </a:tabLst>
            </a:pPr>
            <a:r>
              <a:rPr lang="pt-BR" sz="2400" dirty="0" smtClean="0">
                <a:solidFill>
                  <a:schemeClr val="tx1"/>
                </a:solidFill>
                <a:latin typeface="Calibri"/>
                <a:cs typeface="Calibri"/>
              </a:rPr>
              <a:t>2) Balanço</a:t>
            </a:r>
          </a:p>
          <a:p>
            <a:pPr marL="469900" marR="80645" indent="-457200">
              <a:lnSpc>
                <a:spcPct val="100000"/>
              </a:lnSpc>
              <a:spcBef>
                <a:spcPts val="95"/>
              </a:spcBef>
              <a:buFontTx/>
              <a:buChar char="-"/>
              <a:tabLst>
                <a:tab pos="584200" algn="l"/>
              </a:tabLst>
            </a:pPr>
            <a:r>
              <a:rPr lang="pt-BR" sz="2400" dirty="0" smtClean="0">
                <a:solidFill>
                  <a:schemeClr val="tx1"/>
                </a:solidFill>
                <a:latin typeface="Calibri"/>
                <a:cs typeface="Calibri"/>
              </a:rPr>
              <a:t>3) Nota explicativa</a:t>
            </a:r>
          </a:p>
        </p:txBody>
      </p:sp>
    </p:spTree>
    <p:extLst>
      <p:ext uri="{BB962C8B-B14F-4D97-AF65-F5344CB8AC3E}">
        <p14:creationId xmlns:p14="http://schemas.microsoft.com/office/powerpoint/2010/main" val="18670915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5800" y="290796"/>
            <a:ext cx="9172117" cy="68929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5"/>
              </a:spcBef>
            </a:pPr>
            <a:r>
              <a:rPr lang="pt-BR" b="1" dirty="0" smtClean="0"/>
              <a:t>Análises  </a:t>
            </a:r>
            <a:endParaRPr b="1" spc="-20" dirty="0"/>
          </a:p>
        </p:txBody>
      </p:sp>
      <p:sp>
        <p:nvSpPr>
          <p:cNvPr id="3" name="object 3"/>
          <p:cNvSpPr txBox="1"/>
          <p:nvPr/>
        </p:nvSpPr>
        <p:spPr>
          <a:xfrm>
            <a:off x="533400" y="1153726"/>
            <a:ext cx="11467465" cy="68781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69900" marR="80645" indent="-457200">
              <a:lnSpc>
                <a:spcPct val="150000"/>
              </a:lnSpc>
              <a:spcBef>
                <a:spcPts val="95"/>
              </a:spcBef>
              <a:buFontTx/>
              <a:buChar char="-"/>
              <a:tabLst>
                <a:tab pos="584200" algn="l"/>
              </a:tabLst>
            </a:pPr>
            <a:r>
              <a:rPr lang="pt-BR" sz="2800" dirty="0" smtClean="0">
                <a:solidFill>
                  <a:schemeClr val="tx1"/>
                </a:solidFill>
                <a:latin typeface="Calibri"/>
                <a:cs typeface="Calibri"/>
              </a:rPr>
              <a:t>Transferências de valores do Longo para Curto Prazo;</a:t>
            </a:r>
          </a:p>
          <a:p>
            <a:pPr marL="469900" marR="80645" indent="-457200">
              <a:lnSpc>
                <a:spcPct val="150000"/>
              </a:lnSpc>
              <a:spcBef>
                <a:spcPts val="95"/>
              </a:spcBef>
              <a:buFontTx/>
              <a:buChar char="-"/>
              <a:tabLst>
                <a:tab pos="584200" algn="l"/>
              </a:tabLst>
            </a:pPr>
            <a:r>
              <a:rPr lang="pt-BR" sz="2800" dirty="0" smtClean="0">
                <a:solidFill>
                  <a:schemeClr val="tx1"/>
                </a:solidFill>
                <a:latin typeface="Calibri"/>
                <a:cs typeface="Calibri"/>
              </a:rPr>
              <a:t>Atualização monetária e/ou cambial de contas contábil de Ativo e Passivo;</a:t>
            </a:r>
          </a:p>
          <a:p>
            <a:pPr marL="469900" marR="80645" indent="-457200">
              <a:lnSpc>
                <a:spcPct val="150000"/>
              </a:lnSpc>
              <a:spcBef>
                <a:spcPts val="95"/>
              </a:spcBef>
              <a:buFontTx/>
              <a:buChar char="-"/>
              <a:tabLst>
                <a:tab pos="584200" algn="l"/>
              </a:tabLst>
            </a:pPr>
            <a:r>
              <a:rPr lang="pt-BR" sz="2800" dirty="0" smtClean="0">
                <a:solidFill>
                  <a:schemeClr val="tx1"/>
                </a:solidFill>
                <a:latin typeface="Calibri"/>
                <a:cs typeface="Calibri"/>
              </a:rPr>
              <a:t>Não concluir as conciliações bancárias antes da apuração do superávit financeiro em dezembro;</a:t>
            </a:r>
          </a:p>
          <a:p>
            <a:pPr marL="469900" marR="80645" indent="-457200">
              <a:lnSpc>
                <a:spcPct val="150000"/>
              </a:lnSpc>
              <a:spcBef>
                <a:spcPts val="95"/>
              </a:spcBef>
              <a:buFontTx/>
              <a:buChar char="-"/>
              <a:tabLst>
                <a:tab pos="584200" algn="l"/>
              </a:tabLst>
            </a:pPr>
            <a:r>
              <a:rPr lang="pt-BR" sz="2800" dirty="0" smtClean="0">
                <a:solidFill>
                  <a:schemeClr val="tx1"/>
                </a:solidFill>
                <a:latin typeface="Calibri"/>
                <a:cs typeface="Calibri"/>
              </a:rPr>
              <a:t>Saldos de contas contábeis que serão transferidos para o próximo exercício;</a:t>
            </a:r>
          </a:p>
          <a:p>
            <a:pPr marL="469900" marR="80645" indent="-457200">
              <a:lnSpc>
                <a:spcPct val="150000"/>
              </a:lnSpc>
              <a:spcBef>
                <a:spcPts val="95"/>
              </a:spcBef>
              <a:buFontTx/>
              <a:buChar char="-"/>
              <a:tabLst>
                <a:tab pos="584200" algn="l"/>
              </a:tabLst>
            </a:pPr>
            <a:r>
              <a:rPr lang="pt-BR" sz="2800" dirty="0" smtClean="0">
                <a:solidFill>
                  <a:schemeClr val="tx1"/>
                </a:solidFill>
                <a:latin typeface="Calibri"/>
                <a:cs typeface="Calibri"/>
              </a:rPr>
              <a:t>Contas Contábeis sem movimentação durante o exercicio;</a:t>
            </a:r>
          </a:p>
          <a:p>
            <a:pPr marL="12700" marR="80645">
              <a:lnSpc>
                <a:spcPct val="150000"/>
              </a:lnSpc>
              <a:spcBef>
                <a:spcPts val="95"/>
              </a:spcBef>
              <a:tabLst>
                <a:tab pos="584200" algn="l"/>
              </a:tabLst>
            </a:pPr>
            <a:endParaRPr lang="pt-BR" sz="2800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pPr marL="469900" marR="80645" indent="-457200">
              <a:lnSpc>
                <a:spcPct val="100000"/>
              </a:lnSpc>
              <a:spcBef>
                <a:spcPts val="95"/>
              </a:spcBef>
              <a:buFontTx/>
              <a:buChar char="-"/>
              <a:tabLst>
                <a:tab pos="584200" algn="l"/>
              </a:tabLst>
            </a:pPr>
            <a:endParaRPr lang="pt-BR" sz="2800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pPr marL="469900" marR="80645" indent="-457200">
              <a:lnSpc>
                <a:spcPct val="100000"/>
              </a:lnSpc>
              <a:spcBef>
                <a:spcPts val="95"/>
              </a:spcBef>
              <a:buFontTx/>
              <a:buChar char="-"/>
              <a:tabLst>
                <a:tab pos="584200" algn="l"/>
              </a:tabLst>
            </a:pPr>
            <a:endParaRPr lang="pt-BR" sz="2400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pPr marL="469265" indent="-456565">
              <a:lnSpc>
                <a:spcPct val="100000"/>
              </a:lnSpc>
              <a:spcBef>
                <a:spcPts val="3365"/>
              </a:spcBef>
              <a:buFont typeface="Arial MT"/>
              <a:buChar char="•"/>
              <a:tabLst>
                <a:tab pos="469265" algn="l"/>
              </a:tabLst>
            </a:pPr>
            <a:endParaRPr sz="2400" dirty="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601072" y="99669"/>
            <a:ext cx="2590927" cy="706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98213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4400" y="290796"/>
            <a:ext cx="9172117" cy="68929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5"/>
              </a:spcBef>
            </a:pPr>
            <a:r>
              <a:rPr lang="pt-BR" b="1" dirty="0" smtClean="0"/>
              <a:t>Análises  </a:t>
            </a:r>
            <a:endParaRPr b="1" spc="-20" dirty="0"/>
          </a:p>
        </p:txBody>
      </p:sp>
      <p:sp>
        <p:nvSpPr>
          <p:cNvPr id="3" name="object 3"/>
          <p:cNvSpPr txBox="1"/>
          <p:nvPr/>
        </p:nvSpPr>
        <p:spPr>
          <a:xfrm>
            <a:off x="304800" y="914400"/>
            <a:ext cx="11582400" cy="752449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69900" marR="80645" indent="-457200">
              <a:lnSpc>
                <a:spcPct val="150000"/>
              </a:lnSpc>
              <a:spcBef>
                <a:spcPts val="95"/>
              </a:spcBef>
              <a:buFontTx/>
              <a:buChar char="-"/>
              <a:tabLst>
                <a:tab pos="584200" algn="l"/>
              </a:tabLst>
            </a:pPr>
            <a:r>
              <a:rPr lang="pt-BR" sz="2800" dirty="0" smtClean="0">
                <a:solidFill>
                  <a:schemeClr val="tx1"/>
                </a:solidFill>
                <a:latin typeface="Calibri"/>
                <a:cs typeface="Calibri"/>
              </a:rPr>
              <a:t>Conta contábil de Receita Arrecadada (621200000) se a receita e Fonte de Recursos registradas estão de acordo com a finalidade da UG;</a:t>
            </a:r>
          </a:p>
          <a:p>
            <a:pPr marL="469900" marR="80645" indent="-457200">
              <a:lnSpc>
                <a:spcPct val="150000"/>
              </a:lnSpc>
              <a:spcBef>
                <a:spcPts val="95"/>
              </a:spcBef>
              <a:buFontTx/>
              <a:buChar char="-"/>
              <a:tabLst>
                <a:tab pos="584200" algn="l"/>
              </a:tabLst>
            </a:pPr>
            <a:r>
              <a:rPr lang="pt-BR" sz="2800" dirty="0" smtClean="0">
                <a:solidFill>
                  <a:schemeClr val="tx1"/>
                </a:solidFill>
                <a:latin typeface="Calibri"/>
                <a:cs typeface="Calibri"/>
              </a:rPr>
              <a:t>Saldos das VPA e VPD, com valores consideráveis (Nota Explicativa);</a:t>
            </a:r>
          </a:p>
          <a:p>
            <a:pPr marL="469900" marR="80645" indent="-457200" algn="just">
              <a:lnSpc>
                <a:spcPct val="150000"/>
              </a:lnSpc>
              <a:spcBef>
                <a:spcPts val="95"/>
              </a:spcBef>
              <a:buFontTx/>
              <a:buChar char="-"/>
              <a:tabLst>
                <a:tab pos="584200" algn="l"/>
              </a:tabLst>
            </a:pPr>
            <a:r>
              <a:rPr lang="pt-BR" sz="2800" dirty="0" smtClean="0">
                <a:solidFill>
                  <a:schemeClr val="tx1"/>
                </a:solidFill>
                <a:latin typeface="Calibri"/>
                <a:cs typeface="Calibri"/>
              </a:rPr>
              <a:t>Detalhar em Nota Explicativa a composição do Grupo “Patrimônio Líquido” principalmente as contas de “Ajustes de Exercícios Anteriores” ,  (237110300,237120300,237130300);</a:t>
            </a:r>
          </a:p>
          <a:p>
            <a:pPr marL="469900" marR="80645" indent="-457200" algn="just">
              <a:lnSpc>
                <a:spcPct val="150000"/>
              </a:lnSpc>
              <a:spcBef>
                <a:spcPts val="95"/>
              </a:spcBef>
              <a:buFontTx/>
              <a:buChar char="-"/>
              <a:tabLst>
                <a:tab pos="584200" algn="l"/>
              </a:tabLst>
            </a:pPr>
            <a:r>
              <a:rPr lang="pt-BR" sz="2800" dirty="0" smtClean="0">
                <a:solidFill>
                  <a:schemeClr val="tx1"/>
                </a:solidFill>
                <a:latin typeface="Calibri"/>
                <a:cs typeface="Calibri"/>
              </a:rPr>
              <a:t>Realizar a conciliação bancária de todas as contas ativas no SPF (relatório);</a:t>
            </a:r>
          </a:p>
          <a:p>
            <a:pPr marL="469900" marR="80645" indent="-457200" algn="just">
              <a:lnSpc>
                <a:spcPct val="150000"/>
              </a:lnSpc>
              <a:spcBef>
                <a:spcPts val="95"/>
              </a:spcBef>
              <a:buFontTx/>
              <a:buChar char="-"/>
              <a:tabLst>
                <a:tab pos="584200" algn="l"/>
              </a:tabLst>
            </a:pPr>
            <a:r>
              <a:rPr lang="pt-BR" sz="2800" dirty="0" smtClean="0">
                <a:solidFill>
                  <a:schemeClr val="tx1"/>
                </a:solidFill>
                <a:latin typeface="Calibri"/>
                <a:cs typeface="Calibri"/>
              </a:rPr>
              <a:t>A conciliação bancaria e d realizada somente pelo Tesouro do estado;</a:t>
            </a:r>
          </a:p>
          <a:p>
            <a:pPr marL="469900" marR="80645" indent="-457200" algn="just">
              <a:lnSpc>
                <a:spcPct val="150000"/>
              </a:lnSpc>
              <a:spcBef>
                <a:spcPts val="95"/>
              </a:spcBef>
              <a:buFontTx/>
              <a:buChar char="-"/>
              <a:tabLst>
                <a:tab pos="584200" algn="l"/>
              </a:tabLst>
            </a:pPr>
            <a:endParaRPr lang="pt-BR" sz="2800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pPr marL="469900" marR="80645" indent="-457200">
              <a:lnSpc>
                <a:spcPct val="100000"/>
              </a:lnSpc>
              <a:spcBef>
                <a:spcPts val="95"/>
              </a:spcBef>
              <a:buFontTx/>
              <a:buChar char="-"/>
              <a:tabLst>
                <a:tab pos="584200" algn="l"/>
              </a:tabLst>
            </a:pPr>
            <a:endParaRPr lang="pt-BR" sz="2800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pPr marL="469900" marR="80645" indent="-457200">
              <a:lnSpc>
                <a:spcPct val="100000"/>
              </a:lnSpc>
              <a:spcBef>
                <a:spcPts val="95"/>
              </a:spcBef>
              <a:buFontTx/>
              <a:buChar char="-"/>
              <a:tabLst>
                <a:tab pos="584200" algn="l"/>
              </a:tabLst>
            </a:pPr>
            <a:endParaRPr lang="pt-BR" sz="2400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pPr marL="469265" indent="-456565">
              <a:lnSpc>
                <a:spcPct val="100000"/>
              </a:lnSpc>
              <a:spcBef>
                <a:spcPts val="3365"/>
              </a:spcBef>
              <a:buFont typeface="Arial MT"/>
              <a:buChar char="•"/>
              <a:tabLst>
                <a:tab pos="469265" algn="l"/>
              </a:tabLst>
            </a:pPr>
            <a:endParaRPr sz="2400" dirty="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601072" y="99669"/>
            <a:ext cx="2590927" cy="706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10457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4400" y="290796"/>
            <a:ext cx="9172117" cy="68929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5"/>
              </a:spcBef>
            </a:pPr>
            <a:r>
              <a:rPr lang="pt-BR" b="1" dirty="0" smtClean="0"/>
              <a:t>Análises  </a:t>
            </a:r>
            <a:endParaRPr b="1" spc="-20" dirty="0"/>
          </a:p>
        </p:txBody>
      </p:sp>
      <p:sp>
        <p:nvSpPr>
          <p:cNvPr id="3" name="object 3"/>
          <p:cNvSpPr txBox="1"/>
          <p:nvPr/>
        </p:nvSpPr>
        <p:spPr>
          <a:xfrm>
            <a:off x="304800" y="914400"/>
            <a:ext cx="11582400" cy="751167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69900" marR="80645" indent="-457200">
              <a:lnSpc>
                <a:spcPct val="150000"/>
              </a:lnSpc>
              <a:spcBef>
                <a:spcPts val="95"/>
              </a:spcBef>
              <a:buFontTx/>
              <a:buChar char="-"/>
              <a:tabLst>
                <a:tab pos="584200" algn="l"/>
              </a:tabLst>
            </a:pPr>
            <a:r>
              <a:rPr lang="pt-BR" sz="2800" dirty="0" smtClean="0">
                <a:solidFill>
                  <a:schemeClr val="tx1"/>
                </a:solidFill>
                <a:latin typeface="Calibri"/>
                <a:cs typeface="Calibri"/>
              </a:rPr>
              <a:t>Devolver os Destaques não utilizados (empenhados), com cancelamento da NC, bem como a devolução do financeiro (OB) correspondente, observando expediente bancário;</a:t>
            </a:r>
          </a:p>
          <a:p>
            <a:pPr marL="469900" marR="80645" indent="-457200">
              <a:lnSpc>
                <a:spcPct val="150000"/>
              </a:lnSpc>
              <a:spcBef>
                <a:spcPts val="95"/>
              </a:spcBef>
              <a:buFontTx/>
              <a:buChar char="-"/>
              <a:tabLst>
                <a:tab pos="584200" algn="l"/>
              </a:tabLst>
            </a:pPr>
            <a:r>
              <a:rPr lang="pt-BR" sz="2800" dirty="0" smtClean="0">
                <a:solidFill>
                  <a:schemeClr val="tx1"/>
                </a:solidFill>
                <a:latin typeface="Calibri"/>
                <a:cs typeface="Calibri"/>
              </a:rPr>
              <a:t>Cancelar os Pré-empenhos autorizados e pendentes;</a:t>
            </a:r>
          </a:p>
          <a:p>
            <a:pPr marL="469900" marR="80645" indent="-457200">
              <a:lnSpc>
                <a:spcPct val="150000"/>
              </a:lnSpc>
              <a:spcBef>
                <a:spcPts val="95"/>
              </a:spcBef>
              <a:buFontTx/>
              <a:buChar char="-"/>
              <a:tabLst>
                <a:tab pos="584200" algn="l"/>
              </a:tabLst>
            </a:pPr>
            <a:r>
              <a:rPr lang="pt-BR" sz="2800" dirty="0" smtClean="0">
                <a:solidFill>
                  <a:schemeClr val="tx1"/>
                </a:solidFill>
                <a:latin typeface="Calibri"/>
                <a:cs typeface="Calibri"/>
              </a:rPr>
              <a:t>Registro de Receita Arrecadada (621200000) na fonte “500” somente na UG Tesouro (900003);</a:t>
            </a:r>
          </a:p>
          <a:p>
            <a:pPr marL="469900" marR="80645" indent="-457200">
              <a:lnSpc>
                <a:spcPct val="150000"/>
              </a:lnSpc>
              <a:spcBef>
                <a:spcPts val="95"/>
              </a:spcBef>
              <a:buFontTx/>
              <a:buChar char="-"/>
              <a:tabLst>
                <a:tab pos="584200" algn="l"/>
              </a:tabLst>
            </a:pPr>
            <a:r>
              <a:rPr lang="pt-BR" sz="2800" dirty="0" smtClean="0">
                <a:solidFill>
                  <a:schemeClr val="tx1"/>
                </a:solidFill>
                <a:latin typeface="Calibri"/>
                <a:cs typeface="Calibri"/>
              </a:rPr>
              <a:t>Verificar a existência de saldo de crédito bloqueado contas contábeis ( 622120100,622120100 e 622910100);</a:t>
            </a:r>
          </a:p>
          <a:p>
            <a:pPr marL="469900" marR="80645" indent="-457200">
              <a:lnSpc>
                <a:spcPct val="150000"/>
              </a:lnSpc>
              <a:spcBef>
                <a:spcPts val="95"/>
              </a:spcBef>
              <a:buFontTx/>
              <a:buChar char="-"/>
              <a:tabLst>
                <a:tab pos="584200" algn="l"/>
              </a:tabLst>
            </a:pPr>
            <a:endParaRPr lang="pt-BR" sz="2800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pPr marL="469900" marR="80645" indent="-457200">
              <a:lnSpc>
                <a:spcPct val="100000"/>
              </a:lnSpc>
              <a:spcBef>
                <a:spcPts val="95"/>
              </a:spcBef>
              <a:buFontTx/>
              <a:buChar char="-"/>
              <a:tabLst>
                <a:tab pos="584200" algn="l"/>
              </a:tabLst>
            </a:pPr>
            <a:endParaRPr lang="pt-BR" sz="2800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pPr marL="469900" marR="80645" indent="-457200">
              <a:lnSpc>
                <a:spcPct val="100000"/>
              </a:lnSpc>
              <a:spcBef>
                <a:spcPts val="95"/>
              </a:spcBef>
              <a:buFontTx/>
              <a:buChar char="-"/>
              <a:tabLst>
                <a:tab pos="584200" algn="l"/>
              </a:tabLst>
            </a:pPr>
            <a:endParaRPr lang="pt-BR" sz="2400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pPr marL="469265" indent="-456565">
              <a:lnSpc>
                <a:spcPct val="100000"/>
              </a:lnSpc>
              <a:spcBef>
                <a:spcPts val="3365"/>
              </a:spcBef>
              <a:buFont typeface="Arial MT"/>
              <a:buChar char="•"/>
              <a:tabLst>
                <a:tab pos="469265" algn="l"/>
              </a:tabLst>
            </a:pPr>
            <a:endParaRPr sz="2400" dirty="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601072" y="99669"/>
            <a:ext cx="2590927" cy="706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105792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157</TotalTime>
  <Words>653</Words>
  <Application>Microsoft Office PowerPoint</Application>
  <PresentationFormat>Widescreen</PresentationFormat>
  <Paragraphs>71</Paragraphs>
  <Slides>10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6" baseType="lpstr">
      <vt:lpstr>Arial</vt:lpstr>
      <vt:lpstr>Arial MT</vt:lpstr>
      <vt:lpstr>Calibri</vt:lpstr>
      <vt:lpstr>Calibri Light</vt:lpstr>
      <vt:lpstr>Segoe UI</vt:lpstr>
      <vt:lpstr>Tema do Office</vt:lpstr>
      <vt:lpstr>SUPERINTENDÊNCIA DE CONTABILIDADE GERAL DO ESTADO  ENCERRAMENTO DE EXERCÍCIO  2025  Decreto Estadual nº 16.695, de 17/11/2025</vt:lpstr>
      <vt:lpstr>Cronograma de encerramento de 2025</vt:lpstr>
      <vt:lpstr>Cronograma de encerramento de 2025</vt:lpstr>
      <vt:lpstr>Cronograma de encerramento de 2025</vt:lpstr>
      <vt:lpstr>Cronograma de encerramento de 2025</vt:lpstr>
      <vt:lpstr>Apresentação do PowerPoint</vt:lpstr>
      <vt:lpstr>Análises  </vt:lpstr>
      <vt:lpstr>Análises  </vt:lpstr>
      <vt:lpstr>Análises  </vt:lpstr>
      <vt:lpstr>Sugestões de Análises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Eduardo</dc:creator>
  <cp:lastModifiedBy>Oraide Serafim Baptista Katayama</cp:lastModifiedBy>
  <cp:revision>44</cp:revision>
  <dcterms:created xsi:type="dcterms:W3CDTF">2025-11-17T19:29:57Z</dcterms:created>
  <dcterms:modified xsi:type="dcterms:W3CDTF">2025-11-19T13:46:45Z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2024-12-11T00:00:00Z</vt:filetime>
  </property>
  <property fmtid="{D5CDD505-2E9C-101B-9397-08002B2CF9AE}" pid="3" name="Creator">
    <vt:lpwstr>Microsoft® PowerPoint® para Microsoft 365</vt:lpwstr>
  </property>
  <property fmtid="{D5CDD505-2E9C-101B-9397-08002B2CF9AE}" pid="4" name="LastSaved">
    <vt:filetime>2025-11-17T00:00:00Z</vt:filetime>
  </property>
  <property fmtid="{D5CDD505-2E9C-101B-9397-08002B2CF9AE}" pid="5" name="Producer">
    <vt:lpwstr>Microsoft® PowerPoint® para Microsoft 365</vt:lpwstr>
  </property>
</Properties>
</file>